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tmp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1"/>
  </p:sldMasterIdLst>
  <p:notesMasterIdLst>
    <p:notesMasterId r:id="rId20"/>
  </p:notesMasterIdLst>
  <p:handoutMasterIdLst>
    <p:handoutMasterId r:id="rId21"/>
  </p:handoutMasterIdLst>
  <p:sldIdLst>
    <p:sldId id="327" r:id="rId2"/>
    <p:sldId id="381" r:id="rId3"/>
    <p:sldId id="382" r:id="rId4"/>
    <p:sldId id="351" r:id="rId5"/>
    <p:sldId id="383" r:id="rId6"/>
    <p:sldId id="352" r:id="rId7"/>
    <p:sldId id="384" r:id="rId8"/>
    <p:sldId id="353" r:id="rId9"/>
    <p:sldId id="385" r:id="rId10"/>
    <p:sldId id="354" r:id="rId11"/>
    <p:sldId id="386" r:id="rId12"/>
    <p:sldId id="360" r:id="rId13"/>
    <p:sldId id="387" r:id="rId14"/>
    <p:sldId id="390" r:id="rId15"/>
    <p:sldId id="388" r:id="rId16"/>
    <p:sldId id="389" r:id="rId17"/>
    <p:sldId id="378" r:id="rId18"/>
    <p:sldId id="342" r:id="rId19"/>
  </p:sldIdLst>
  <p:sldSz cx="9144000" cy="6858000" type="screen4x3"/>
  <p:notesSz cx="6797675" cy="99282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c" initials="p" lastIdx="0" clrIdx="0"/>
  <p:cmAuthor id="7" name="Microsoft Office 用户" initials="Office [5]" lastIdx="1" clrIdx="7">
    <p:extLst/>
  </p:cmAuthor>
  <p:cmAuthor id="1" name="Microsoft Office User" initials="Office" lastIdx="10" clrIdx="1">
    <p:extLst/>
  </p:cmAuthor>
  <p:cmAuthor id="8" name="Microsoft Office 用户" initials="Office [6]" lastIdx="1" clrIdx="8">
    <p:extLst/>
  </p:cmAuthor>
  <p:cmAuthor id="2" name="Microsoft Office User" initials="Office [2]" lastIdx="1" clrIdx="2">
    <p:extLst/>
  </p:cmAuthor>
  <p:cmAuthor id="9" name="Microsoft Office 用户" initials="Office [7]" lastIdx="1" clrIdx="9">
    <p:extLst/>
  </p:cmAuthor>
  <p:cmAuthor id="3" name="Microsoft Office 用户" initials="Office" lastIdx="6" clrIdx="3">
    <p:extLst/>
  </p:cmAuthor>
  <p:cmAuthor id="4" name="Microsoft Office 用户" initials="Office [2]" lastIdx="1" clrIdx="4">
    <p:extLst/>
  </p:cmAuthor>
  <p:cmAuthor id="5" name="Microsoft Office 用户" initials="Office [3]" lastIdx="1" clrIdx="5">
    <p:extLst/>
  </p:cmAuthor>
  <p:cmAuthor id="6" name="Microsoft Office 用户" initials="Office [4]" lastIdx="1" clrIdx="6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BA"/>
    <a:srgbClr val="0000CC"/>
    <a:srgbClr val="CA6FAE"/>
    <a:srgbClr val="93721F"/>
    <a:srgbClr val="C9A3BC"/>
    <a:srgbClr val="00CC99"/>
    <a:srgbClr val="3366FF"/>
    <a:srgbClr val="550E54"/>
    <a:srgbClr val="9B1A9A"/>
    <a:srgbClr val="1D1D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84" autoAdjust="0"/>
    <p:restoredTop sz="86401" autoAdjust="0"/>
  </p:normalViewPr>
  <p:slideViewPr>
    <p:cSldViewPr>
      <p:cViewPr>
        <p:scale>
          <a:sx n="100" d="100"/>
          <a:sy n="100" d="100"/>
        </p:scale>
        <p:origin x="1480" y="7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95" d="100"/>
          <a:sy n="95" d="100"/>
        </p:scale>
        <p:origin x="-3714" y="-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6400" cy="4952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9" y="4"/>
            <a:ext cx="2946400" cy="4952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16F6B973-C5F5-4880-880F-0EF195CAB37F}" type="datetimeFigureOut">
              <a:rPr lang="zh-CN" altLang="en-US"/>
              <a:pPr>
                <a:defRPr/>
              </a:pPr>
              <a:t>17/8/30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431340"/>
            <a:ext cx="2946400" cy="4952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9" y="9431340"/>
            <a:ext cx="2946400" cy="4952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AFD9FD7-9E60-46DC-82C4-A124A259E2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814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4"/>
            <a:ext cx="2946400" cy="495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9" y="4"/>
            <a:ext cx="2946400" cy="495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2" y="4714878"/>
            <a:ext cx="5438775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1340"/>
            <a:ext cx="2946400" cy="495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9" y="9431340"/>
            <a:ext cx="2946400" cy="495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1DA76082-B745-461A-B914-896F5D3685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27665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2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43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36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15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31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3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15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00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No</a:t>
            </a:r>
            <a:r>
              <a:rPr lang="zh-CN" altLang="en-US" sz="25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best</a:t>
            </a:r>
            <a:r>
              <a:rPr lang="zh-CN" altLang="en-US" sz="25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method!</a:t>
            </a:r>
            <a:endParaRPr kumimoji="1" lang="en-US" altLang="zh-CN" sz="25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57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8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62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84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43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98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64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6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692696"/>
          </a:xfrm>
        </p:spPr>
        <p:txBody>
          <a:bodyPr/>
          <a:lstStyle>
            <a:lvl1pPr>
              <a:defRPr>
                <a:latin typeface="Arial"/>
                <a:ea typeface="黑体" panose="02010609060101010101" pitchFamily="49" charset="-122"/>
                <a:cs typeface="Arial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832648"/>
          </a:xfrm>
        </p:spPr>
        <p:txBody>
          <a:bodyPr/>
          <a:lstStyle>
            <a:lvl1pPr>
              <a:defRPr b="1">
                <a:effectLst/>
                <a:latin typeface="Arial"/>
                <a:cs typeface="Arial"/>
              </a:defRPr>
            </a:lvl1pPr>
            <a:lvl2pPr>
              <a:defRPr sz="2800" b="1">
                <a:effectLst/>
                <a:latin typeface="Arial"/>
                <a:cs typeface="Arial"/>
              </a:defRPr>
            </a:lvl2pPr>
            <a:lvl3pPr>
              <a:defRPr sz="2400" b="1">
                <a:effectLst/>
                <a:latin typeface="Arial"/>
                <a:cs typeface="Arial"/>
              </a:defRPr>
            </a:lvl3pPr>
            <a:lvl4pPr>
              <a:defRPr sz="2000">
                <a:effectLst/>
              </a:defRPr>
            </a:lvl4pPr>
            <a:lvl5pPr>
              <a:defRPr sz="2000">
                <a:effectLst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678316" y="6517146"/>
            <a:ext cx="574204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87BBDC00-B9E2-4EFD-9306-2934E87247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109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3730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692696"/>
          </a:xfrm>
        </p:spPr>
        <p:txBody>
          <a:bodyPr/>
          <a:lstStyle>
            <a:lvl1pPr>
              <a:defRPr>
                <a:latin typeface="Arial"/>
                <a:ea typeface="黑体" panose="02010609060101010101" pitchFamily="49" charset="-122"/>
                <a:cs typeface="Arial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760640"/>
          </a:xfrm>
        </p:spPr>
        <p:txBody>
          <a:bodyPr/>
          <a:lstStyle>
            <a:lvl1pPr>
              <a:defRPr b="1">
                <a:effectLst/>
                <a:latin typeface="Arial"/>
                <a:cs typeface="Arial"/>
              </a:defRPr>
            </a:lvl1pPr>
            <a:lvl2pPr>
              <a:defRPr sz="2800" b="1">
                <a:effectLst/>
                <a:latin typeface="Arial"/>
                <a:cs typeface="Arial"/>
              </a:defRPr>
            </a:lvl2pPr>
            <a:lvl3pPr>
              <a:defRPr sz="2400" b="1">
                <a:effectLst/>
                <a:latin typeface="Arial"/>
                <a:cs typeface="Arial"/>
              </a:defRPr>
            </a:lvl3pPr>
            <a:lvl4pPr>
              <a:defRPr sz="2000">
                <a:effectLst/>
              </a:defRPr>
            </a:lvl4pPr>
            <a:lvl5pPr>
              <a:defRPr sz="2000">
                <a:effectLst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678316" y="6517146"/>
            <a:ext cx="574204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87BBDC00-B9E2-4EFD-9306-2934E87247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519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752"/>
            <a:ext cx="8229600" cy="566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764704"/>
            <a:ext cx="8229600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678316" y="6517146"/>
            <a:ext cx="574204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87BBDC00-B9E2-4EFD-9306-2934E87247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00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b="1" i="0">
          <a:solidFill>
            <a:schemeClr val="tx2"/>
          </a:solidFill>
          <a:effectLst/>
          <a:latin typeface="Arial"/>
          <a:ea typeface="黑体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62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itchFamily="2" charset="-122"/>
          <a:ea typeface="华文楷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62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itchFamily="2" charset="-122"/>
          <a:ea typeface="华文楷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62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itchFamily="2" charset="-122"/>
          <a:ea typeface="华文楷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62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itchFamily="2" charset="-122"/>
          <a:ea typeface="华文楷体" pitchFamily="2" charset="-122"/>
        </a:defRPr>
      </a:lvl5pPr>
      <a:lvl6pPr marL="422041" algn="l" rtl="0" eaLnBrk="1" fontAlgn="base" hangingPunct="1">
        <a:spcBef>
          <a:spcPct val="0"/>
        </a:spcBef>
        <a:spcAft>
          <a:spcPct val="0"/>
        </a:spcAft>
        <a:defRPr kumimoji="1" sz="4062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itchFamily="2" charset="-122"/>
          <a:ea typeface="华文楷体" pitchFamily="2" charset="-122"/>
        </a:defRPr>
      </a:lvl6pPr>
      <a:lvl7pPr marL="844083" algn="l" rtl="0" eaLnBrk="1" fontAlgn="base" hangingPunct="1">
        <a:spcBef>
          <a:spcPct val="0"/>
        </a:spcBef>
        <a:spcAft>
          <a:spcPct val="0"/>
        </a:spcAft>
        <a:defRPr kumimoji="1" sz="4062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itchFamily="2" charset="-122"/>
          <a:ea typeface="华文楷体" pitchFamily="2" charset="-122"/>
        </a:defRPr>
      </a:lvl7pPr>
      <a:lvl8pPr marL="1266124" algn="l" rtl="0" eaLnBrk="1" fontAlgn="base" hangingPunct="1">
        <a:spcBef>
          <a:spcPct val="0"/>
        </a:spcBef>
        <a:spcAft>
          <a:spcPct val="0"/>
        </a:spcAft>
        <a:defRPr kumimoji="1" sz="4062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itchFamily="2" charset="-122"/>
          <a:ea typeface="华文楷体" pitchFamily="2" charset="-122"/>
        </a:defRPr>
      </a:lvl8pPr>
      <a:lvl9pPr marL="1688165" algn="l" rtl="0" eaLnBrk="1" fontAlgn="base" hangingPunct="1">
        <a:spcBef>
          <a:spcPct val="0"/>
        </a:spcBef>
        <a:spcAft>
          <a:spcPct val="0"/>
        </a:spcAft>
        <a:defRPr kumimoji="1" sz="4062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itchFamily="2" charset="-122"/>
          <a:ea typeface="华文楷体" pitchFamily="2" charset="-122"/>
        </a:defRPr>
      </a:lvl9pPr>
    </p:titleStyle>
    <p:bodyStyle>
      <a:lvl1pPr marL="316531" indent="-316531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p"/>
        <a:defRPr kumimoji="1" sz="3200" b="0">
          <a:solidFill>
            <a:schemeClr val="tx1"/>
          </a:solidFill>
          <a:effectLst/>
          <a:latin typeface="Arial"/>
          <a:ea typeface="黑体"/>
          <a:cs typeface="Arial"/>
        </a:defRPr>
      </a:lvl1pPr>
      <a:lvl2pPr marL="685817" indent="-263776" algn="l" rtl="0" eaLnBrk="1" fontAlgn="base" hangingPunct="1">
        <a:spcBef>
          <a:spcPct val="20000"/>
        </a:spcBef>
        <a:spcAft>
          <a:spcPct val="0"/>
        </a:spcAft>
        <a:buChar char="–"/>
        <a:defRPr kumimoji="1" sz="2800" b="0">
          <a:solidFill>
            <a:schemeClr val="tx1"/>
          </a:solidFill>
          <a:effectLst/>
          <a:latin typeface="Arial"/>
          <a:ea typeface="黑体"/>
          <a:cs typeface="Arial"/>
        </a:defRPr>
      </a:lvl2pPr>
      <a:lvl3pPr marL="1055103" indent="-211021" algn="l" rtl="0" eaLnBrk="1" fontAlgn="base" hangingPunct="1">
        <a:spcBef>
          <a:spcPct val="20000"/>
        </a:spcBef>
        <a:spcAft>
          <a:spcPct val="0"/>
        </a:spcAft>
        <a:buChar char="•"/>
        <a:defRPr kumimoji="1" sz="2400" b="0">
          <a:solidFill>
            <a:schemeClr val="tx1"/>
          </a:solidFill>
          <a:effectLst/>
          <a:latin typeface="Arial"/>
          <a:ea typeface="黑体"/>
          <a:cs typeface="Arial"/>
        </a:defRPr>
      </a:lvl3pPr>
      <a:lvl4pPr marL="1477145" indent="-211021" algn="l" rtl="0" eaLnBrk="1" fontAlgn="base" hangingPunct="1">
        <a:spcBef>
          <a:spcPct val="20000"/>
        </a:spcBef>
        <a:spcAft>
          <a:spcPct val="0"/>
        </a:spcAft>
        <a:buChar char="–"/>
        <a:defRPr kumimoji="1" sz="1846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4pPr>
      <a:lvl5pPr marL="1899186" indent="-211021" algn="l" rtl="0" eaLnBrk="1" fontAlgn="base" hangingPunct="1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5pPr>
      <a:lvl6pPr marL="2321227" indent="-211021" algn="l" rtl="0" eaLnBrk="1" fontAlgn="base" hangingPunct="1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743269" indent="-211021" algn="l" rtl="0" eaLnBrk="1" fontAlgn="base" hangingPunct="1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165310" indent="-211021" algn="l" rtl="0" eaLnBrk="1" fontAlgn="base" hangingPunct="1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587351" indent="-211021" algn="l" rtl="0" eaLnBrk="1" fontAlgn="base" hangingPunct="1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tiff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23.png"/><Relationship Id="rId5" Type="http://schemas.openxmlformats.org/officeDocument/2006/relationships/image" Target="../media/image29.tiff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32.tiff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1.tiff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1.png"/><Relationship Id="rId5" Type="http://schemas.openxmlformats.org/officeDocument/2006/relationships/image" Target="../media/image12.tiff"/><Relationship Id="rId6" Type="http://schemas.openxmlformats.org/officeDocument/2006/relationships/image" Target="../media/image13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1.png"/><Relationship Id="rId5" Type="http://schemas.openxmlformats.org/officeDocument/2006/relationships/image" Target="../media/image12.tiff"/><Relationship Id="rId6" Type="http://schemas.openxmlformats.org/officeDocument/2006/relationships/image" Target="../media/image13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8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9.tmp"/><Relationship Id="rId5" Type="http://schemas.openxmlformats.org/officeDocument/2006/relationships/image" Target="../media/image20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21.tiff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069" y="2150368"/>
            <a:ext cx="8609411" cy="990600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DOCS: A Domain-Aware Crowdsourcing System Using Knowledge </a:t>
            </a:r>
            <a:r>
              <a:rPr lang="en-US" altLang="zh-CN" sz="4000" dirty="0" smtClean="0"/>
              <a:t>Bases</a:t>
            </a:r>
            <a:endParaRPr lang="en-US" sz="4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pPr/>
              <a:t>1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3819" y="260647"/>
            <a:ext cx="923147" cy="10385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r="57143"/>
          <a:stretch/>
        </p:blipFill>
        <p:spPr>
          <a:xfrm>
            <a:off x="7380312" y="149607"/>
            <a:ext cx="1478034" cy="114958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94863" y="4437112"/>
            <a:ext cx="718582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500" b="1" dirty="0" err="1">
                <a:latin typeface="Arial" charset="0"/>
                <a:ea typeface="Arial" charset="0"/>
                <a:cs typeface="Arial" charset="0"/>
              </a:rPr>
              <a:t>Yudian</a:t>
            </a:r>
            <a:r>
              <a:rPr lang="en-US" altLang="zh-CN" sz="2500" b="1" dirty="0">
                <a:latin typeface="Arial" charset="0"/>
                <a:ea typeface="Arial" charset="0"/>
                <a:cs typeface="Arial" charset="0"/>
              </a:rPr>
              <a:t> Zheng, </a:t>
            </a:r>
            <a:r>
              <a:rPr lang="en-US" altLang="zh-CN" sz="2500" b="1" dirty="0" err="1">
                <a:latin typeface="Arial" charset="0"/>
                <a:ea typeface="Arial" charset="0"/>
                <a:cs typeface="Arial" charset="0"/>
              </a:rPr>
              <a:t>Guoliang</a:t>
            </a:r>
            <a:r>
              <a:rPr lang="en-US" altLang="zh-CN" sz="2500" b="1" dirty="0">
                <a:latin typeface="Arial" charset="0"/>
                <a:ea typeface="Arial" charset="0"/>
                <a:cs typeface="Arial" charset="0"/>
              </a:rPr>
              <a:t> Li,</a:t>
            </a:r>
            <a:r>
              <a:rPr lang="zh-CN" altLang="en-US" sz="25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err="1">
                <a:latin typeface="Arial" charset="0"/>
                <a:ea typeface="Arial" charset="0"/>
                <a:cs typeface="Arial" charset="0"/>
              </a:rPr>
              <a:t>Reynold</a:t>
            </a:r>
            <a:r>
              <a:rPr lang="en-US" altLang="zh-CN" sz="2500" b="1" dirty="0">
                <a:latin typeface="Arial" charset="0"/>
                <a:ea typeface="Arial" charset="0"/>
                <a:cs typeface="Arial" charset="0"/>
              </a:rPr>
              <a:t> Cheng</a:t>
            </a:r>
            <a:endParaRPr lang="zh-CN" altLang="en-US" sz="2500" dirty="0"/>
          </a:p>
          <a:p>
            <a:pPr algn="ctr"/>
            <a:endParaRPr lang="zh-CN" altLang="en-US" sz="2500" b="1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University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Hong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Kong,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Tsinghua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University</a:t>
            </a:r>
            <a:endParaRPr lang="zh-CN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40859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38568" y="-27384"/>
            <a:ext cx="8871516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Truth Inference</a:t>
            </a:r>
            <a:endParaRPr lang="en-US" sz="4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50622" y="1034019"/>
            <a:ext cx="8597842" cy="666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spcBef>
                <a:spcPts val="750"/>
              </a:spcBef>
              <a:buFont typeface="LucidaGrande" charset="0"/>
              <a:buChar char="◦"/>
            </a:pPr>
            <a:r>
              <a:rPr lang="en-US" altLang="zh-CN" sz="2500" b="1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25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Quality</a:t>
            </a:r>
            <a:r>
              <a:rPr lang="zh-CN" altLang="en-US" sz="25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sz="25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each</a:t>
            </a:r>
            <a:r>
              <a:rPr lang="zh-CN" altLang="en-US" sz="25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worker</a:t>
            </a:r>
            <a:r>
              <a:rPr lang="en-US" altLang="zh-CN" sz="25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          </a:t>
            </a:r>
            <a:r>
              <a:rPr lang="en-US" altLang="zh-CN" sz="25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Truth</a:t>
            </a:r>
            <a:r>
              <a:rPr lang="zh-CN" altLang="en-US" sz="25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sz="25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each</a:t>
            </a:r>
            <a:r>
              <a:rPr lang="zh-CN" altLang="en-US" sz="25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task</a:t>
            </a:r>
            <a:r>
              <a:rPr lang="en-US" altLang="zh-CN" sz="25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</a:br>
            <a:endParaRPr lang="zh-CN" altLang="en-US" sz="25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4750154" y="1098132"/>
            <a:ext cx="739174" cy="266700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8" name="直接连接符 33"/>
          <p:cNvCxnSpPr/>
          <p:nvPr/>
        </p:nvCxnSpPr>
        <p:spPr>
          <a:xfrm>
            <a:off x="1625600" y="3301097"/>
            <a:ext cx="1310957" cy="1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4"/>
          <p:cNvSpPr/>
          <p:nvPr/>
        </p:nvSpPr>
        <p:spPr>
          <a:xfrm>
            <a:off x="1796833" y="2460649"/>
            <a:ext cx="228600" cy="8363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3d extrusionH="57150">
              <a:bevelT w="38100" h="38100"/>
            </a:sp3d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矩形 35"/>
          <p:cNvSpPr/>
          <p:nvPr/>
        </p:nvSpPr>
        <p:spPr>
          <a:xfrm>
            <a:off x="2226618" y="3209595"/>
            <a:ext cx="188901" cy="6509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3d extrusionH="57150">
              <a:bevelT w="38100" h="38100"/>
            </a:sp3d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矩形 36"/>
          <p:cNvSpPr/>
          <p:nvPr/>
        </p:nvSpPr>
        <p:spPr>
          <a:xfrm>
            <a:off x="2561321" y="2485030"/>
            <a:ext cx="221325" cy="78820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17" y="2408618"/>
            <a:ext cx="970964" cy="833957"/>
          </a:xfrm>
          <a:prstGeom prst="rect">
            <a:avLst/>
          </a:prstGeom>
        </p:spPr>
      </p:pic>
      <p:cxnSp>
        <p:nvCxnSpPr>
          <p:cNvPr id="43" name="直接连接符 37"/>
          <p:cNvCxnSpPr/>
          <p:nvPr/>
        </p:nvCxnSpPr>
        <p:spPr>
          <a:xfrm>
            <a:off x="1654642" y="4157526"/>
            <a:ext cx="13098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38"/>
          <p:cNvSpPr/>
          <p:nvPr/>
        </p:nvSpPr>
        <p:spPr>
          <a:xfrm>
            <a:off x="1796833" y="3710134"/>
            <a:ext cx="228600" cy="431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矩形 39"/>
          <p:cNvSpPr/>
          <p:nvPr/>
        </p:nvSpPr>
        <p:spPr>
          <a:xfrm>
            <a:off x="2202458" y="3384911"/>
            <a:ext cx="228600" cy="75418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矩形 40"/>
          <p:cNvSpPr/>
          <p:nvPr/>
        </p:nvSpPr>
        <p:spPr>
          <a:xfrm>
            <a:off x="2592181" y="3983621"/>
            <a:ext cx="228600" cy="1491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458" y="3302852"/>
            <a:ext cx="892061" cy="918297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202" y="2723407"/>
            <a:ext cx="993029" cy="993029"/>
          </a:xfrm>
          <a:prstGeom prst="rect">
            <a:avLst/>
          </a:prstGeom>
        </p:spPr>
      </p:pic>
      <p:cxnSp>
        <p:nvCxnSpPr>
          <p:cNvPr id="49" name="直线箭头连接符 48"/>
          <p:cNvCxnSpPr/>
          <p:nvPr/>
        </p:nvCxnSpPr>
        <p:spPr>
          <a:xfrm>
            <a:off x="3359594" y="2825596"/>
            <a:ext cx="1061446" cy="41697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/>
          <p:nvPr/>
        </p:nvCxnSpPr>
        <p:spPr>
          <a:xfrm flipV="1">
            <a:off x="3359594" y="3384911"/>
            <a:ext cx="1061446" cy="50326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4982593" y="3645085"/>
            <a:ext cx="1677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Yes/No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Task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15561" y="2631054"/>
            <a:ext cx="627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es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692706" y="3632562"/>
            <a:ext cx="5277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o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4" name="直接连接符 37"/>
          <p:cNvCxnSpPr/>
          <p:nvPr/>
        </p:nvCxnSpPr>
        <p:spPr>
          <a:xfrm>
            <a:off x="6516216" y="3574076"/>
            <a:ext cx="13098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38"/>
          <p:cNvSpPr/>
          <p:nvPr/>
        </p:nvSpPr>
        <p:spPr>
          <a:xfrm>
            <a:off x="6658407" y="3482574"/>
            <a:ext cx="234260" cy="759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6" name="矩形 40"/>
          <p:cNvSpPr/>
          <p:nvPr/>
        </p:nvSpPr>
        <p:spPr>
          <a:xfrm>
            <a:off x="7428354" y="3495274"/>
            <a:ext cx="273670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" name="矩形 39"/>
          <p:cNvSpPr/>
          <p:nvPr/>
        </p:nvSpPr>
        <p:spPr>
          <a:xfrm>
            <a:off x="7058911" y="2787284"/>
            <a:ext cx="228600" cy="75418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9" name="直接连接符 37"/>
          <p:cNvCxnSpPr/>
          <p:nvPr/>
        </p:nvCxnSpPr>
        <p:spPr>
          <a:xfrm>
            <a:off x="3820398" y="6347809"/>
            <a:ext cx="13098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3972968" y="6373139"/>
            <a:ext cx="132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Yes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No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矩形 39"/>
          <p:cNvSpPr/>
          <p:nvPr/>
        </p:nvSpPr>
        <p:spPr>
          <a:xfrm>
            <a:off x="4109335" y="6256308"/>
            <a:ext cx="200308" cy="823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矩形 39"/>
          <p:cNvSpPr/>
          <p:nvPr/>
        </p:nvSpPr>
        <p:spPr>
          <a:xfrm>
            <a:off x="4628882" y="5584497"/>
            <a:ext cx="228600" cy="7541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0" name="矩形 45"/>
          <p:cNvSpPr/>
          <p:nvPr/>
        </p:nvSpPr>
        <p:spPr>
          <a:xfrm>
            <a:off x="2726834" y="1613833"/>
            <a:ext cx="209723" cy="16510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1" name="矩形 46"/>
          <p:cNvSpPr/>
          <p:nvPr/>
        </p:nvSpPr>
        <p:spPr>
          <a:xfrm>
            <a:off x="1606104" y="1601133"/>
            <a:ext cx="170034" cy="19520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矩形 47"/>
          <p:cNvSpPr/>
          <p:nvPr/>
        </p:nvSpPr>
        <p:spPr>
          <a:xfrm>
            <a:off x="458269" y="1623589"/>
            <a:ext cx="186560" cy="1751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3" name="文本框 48"/>
          <p:cNvSpPr txBox="1">
            <a:spLocks noChangeArrowheads="1"/>
          </p:cNvSpPr>
          <p:nvPr/>
        </p:nvSpPr>
        <p:spPr bwMode="auto">
          <a:xfrm>
            <a:off x="697520" y="1464585"/>
            <a:ext cx="1219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Sports</a:t>
            </a:r>
            <a:endParaRPr lang="zh-CN" altLang="en-US" sz="2000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4" name="文本框 49"/>
          <p:cNvSpPr txBox="1">
            <a:spLocks noChangeArrowheads="1"/>
          </p:cNvSpPr>
          <p:nvPr/>
        </p:nvSpPr>
        <p:spPr bwMode="auto">
          <a:xfrm>
            <a:off x="1776138" y="1484552"/>
            <a:ext cx="129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Politics</a:t>
            </a:r>
            <a:endParaRPr lang="zh-CN" altLang="en-US" sz="2000" b="0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5" name="文本框 50"/>
          <p:cNvSpPr txBox="1">
            <a:spLocks noChangeArrowheads="1"/>
          </p:cNvSpPr>
          <p:nvPr/>
        </p:nvSpPr>
        <p:spPr bwMode="auto">
          <a:xfrm>
            <a:off x="2936557" y="1468424"/>
            <a:ext cx="1806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Entertainment</a:t>
            </a:r>
            <a:endParaRPr lang="zh-CN" altLang="en-US" sz="2000" b="0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6" name="右箭头 85"/>
          <p:cNvSpPr/>
          <p:nvPr/>
        </p:nvSpPr>
        <p:spPr>
          <a:xfrm>
            <a:off x="3681866" y="4493321"/>
            <a:ext cx="739174" cy="266700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694490" y="1972395"/>
            <a:ext cx="10518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latin typeface="Arial" charset="0"/>
                <a:ea typeface="Arial" charset="0"/>
                <a:cs typeface="Arial" charset="0"/>
              </a:rPr>
              <a:t>Quality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422301" y="1972395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latin typeface="Arial" charset="0"/>
                <a:ea typeface="Arial" charset="0"/>
                <a:cs typeface="Arial" charset="0"/>
              </a:rPr>
              <a:t>Answer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16216" y="2045114"/>
            <a:ext cx="1125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Domain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131" y="5380110"/>
            <a:ext cx="993029" cy="993029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2017522" y="6301788"/>
            <a:ext cx="1677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Yes/No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Task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4033844" y="5117122"/>
            <a:ext cx="82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latin typeface="Arial" charset="0"/>
                <a:ea typeface="Arial" charset="0"/>
                <a:cs typeface="Arial" charset="0"/>
              </a:rPr>
              <a:t>Truth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087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67"/>
    </mc:Choice>
    <mc:Fallback xmlns="">
      <p:transition spd="slow" advTm="34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4" grpId="0" animBg="1"/>
      <p:bldP spid="45" grpId="0" animBg="1"/>
      <p:bldP spid="46" grpId="0" animBg="1"/>
      <p:bldP spid="51" grpId="0"/>
      <p:bldP spid="52" grpId="0"/>
      <p:bldP spid="53" grpId="0"/>
      <p:bldP spid="55" grpId="0" animBg="1"/>
      <p:bldP spid="56" grpId="0" animBg="1"/>
      <p:bldP spid="57" grpId="0" animBg="1"/>
      <p:bldP spid="60" grpId="0"/>
      <p:bldP spid="61" grpId="0" animBg="1"/>
      <p:bldP spid="62" grpId="0" animBg="1"/>
      <p:bldP spid="80" grpId="0" animBg="1"/>
      <p:bldP spid="81" grpId="0" animBg="1"/>
      <p:bldP spid="82" grpId="0" animBg="1"/>
      <p:bldP spid="83" grpId="0"/>
      <p:bldP spid="84" grpId="0"/>
      <p:bldP spid="85" grpId="0"/>
      <p:bldP spid="86" grpId="0" animBg="1"/>
      <p:bldP spid="72" grpId="0"/>
      <p:bldP spid="73" grpId="0"/>
      <p:bldP spid="75" grpId="0"/>
      <p:bldP spid="79" grpId="0"/>
      <p:bldP spid="9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38568" y="-27384"/>
            <a:ext cx="8871516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Truth Inference</a:t>
            </a:r>
            <a:r>
              <a:rPr lang="zh-CN" altLang="en-US" sz="4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(cont’d)</a:t>
            </a:r>
            <a:endParaRPr lang="en-US" sz="4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15873" y="903274"/>
            <a:ext cx="8894211" cy="509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spcBef>
                <a:spcPts val="750"/>
              </a:spcBef>
              <a:buFont typeface="LucidaGrande" charset="0"/>
              <a:buChar char="◦"/>
            </a:pPr>
            <a:r>
              <a:rPr lang="en-US" altLang="zh-CN" sz="2500" b="1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25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Truth</a:t>
            </a:r>
            <a:r>
              <a:rPr lang="zh-CN" altLang="en-US" sz="25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sz="25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each</a:t>
            </a:r>
            <a:r>
              <a:rPr lang="zh-CN" altLang="en-US" sz="25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task</a:t>
            </a:r>
            <a:r>
              <a:rPr lang="en-US" altLang="zh-CN" sz="25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              </a:t>
            </a:r>
            <a:r>
              <a:rPr lang="en-US" altLang="zh-CN" sz="25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Quality</a:t>
            </a:r>
            <a:r>
              <a:rPr lang="zh-CN" altLang="en-US" sz="25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sz="25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each</a:t>
            </a:r>
            <a:r>
              <a:rPr lang="zh-CN" altLang="en-US" sz="25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worker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          </a:t>
            </a:r>
            <a:b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</a:br>
            <a:endParaRPr lang="zh-CN" altLang="en-US" sz="25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4185549" y="981966"/>
            <a:ext cx="739174" cy="266700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3" name="直接连接符 33"/>
          <p:cNvCxnSpPr/>
          <p:nvPr/>
        </p:nvCxnSpPr>
        <p:spPr>
          <a:xfrm>
            <a:off x="4893676" y="2851576"/>
            <a:ext cx="1310957" cy="1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37"/>
          <p:cNvCxnSpPr/>
          <p:nvPr/>
        </p:nvCxnSpPr>
        <p:spPr>
          <a:xfrm>
            <a:off x="4922718" y="4043905"/>
            <a:ext cx="13098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38"/>
          <p:cNvSpPr/>
          <p:nvPr/>
        </p:nvSpPr>
        <p:spPr>
          <a:xfrm>
            <a:off x="5064909" y="3596513"/>
            <a:ext cx="228600" cy="431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矩形 39"/>
          <p:cNvSpPr/>
          <p:nvPr/>
        </p:nvSpPr>
        <p:spPr>
          <a:xfrm>
            <a:off x="5451206" y="3596513"/>
            <a:ext cx="198917" cy="42895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矩形 40"/>
          <p:cNvSpPr/>
          <p:nvPr/>
        </p:nvSpPr>
        <p:spPr>
          <a:xfrm>
            <a:off x="5811246" y="3596514"/>
            <a:ext cx="226530" cy="42264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570620" y="2548493"/>
            <a:ext cx="14093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latin typeface="Arial" charset="0"/>
                <a:ea typeface="Arial" charset="0"/>
                <a:cs typeface="Arial" charset="0"/>
              </a:rPr>
              <a:t>Estimated</a:t>
            </a:r>
          </a:p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Truth: No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4387" y="1957878"/>
            <a:ext cx="664987" cy="664987"/>
          </a:xfrm>
          <a:prstGeom prst="rect">
            <a:avLst/>
          </a:prstGeom>
        </p:spPr>
      </p:pic>
      <p:cxnSp>
        <p:nvCxnSpPr>
          <p:cNvPr id="88" name="直线箭头连接符 87"/>
          <p:cNvCxnSpPr/>
          <p:nvPr/>
        </p:nvCxnSpPr>
        <p:spPr>
          <a:xfrm>
            <a:off x="6509409" y="2699247"/>
            <a:ext cx="1214790" cy="36032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箭头连接符 88"/>
          <p:cNvCxnSpPr/>
          <p:nvPr/>
        </p:nvCxnSpPr>
        <p:spPr>
          <a:xfrm flipV="1">
            <a:off x="6509409" y="3212449"/>
            <a:ext cx="1214790" cy="54937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6922485" y="2453355"/>
            <a:ext cx="627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es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022192" y="3532952"/>
            <a:ext cx="5277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o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3" name="直接连接符 33"/>
          <p:cNvCxnSpPr/>
          <p:nvPr/>
        </p:nvCxnSpPr>
        <p:spPr>
          <a:xfrm>
            <a:off x="4016291" y="5659888"/>
            <a:ext cx="1310957" cy="1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4579209" y="5450654"/>
            <a:ext cx="195001" cy="18283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3d extrusionH="57150">
              <a:bevelT w="38100" h="38100"/>
            </a:sp3d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7" name="直接连接符 37"/>
          <p:cNvCxnSpPr/>
          <p:nvPr/>
        </p:nvCxnSpPr>
        <p:spPr>
          <a:xfrm>
            <a:off x="4030166" y="6669360"/>
            <a:ext cx="13098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39"/>
          <p:cNvSpPr/>
          <p:nvPr/>
        </p:nvSpPr>
        <p:spPr>
          <a:xfrm>
            <a:off x="4553918" y="5896745"/>
            <a:ext cx="228600" cy="75418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4705" y="2659944"/>
            <a:ext cx="799249" cy="799249"/>
          </a:xfrm>
          <a:prstGeom prst="rect">
            <a:avLst/>
          </a:prstGeom>
        </p:spPr>
      </p:pic>
      <p:cxnSp>
        <p:nvCxnSpPr>
          <p:cNvPr id="102" name="直接连接符 37"/>
          <p:cNvCxnSpPr/>
          <p:nvPr/>
        </p:nvCxnSpPr>
        <p:spPr>
          <a:xfrm>
            <a:off x="1547664" y="4077072"/>
            <a:ext cx="13098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38"/>
          <p:cNvSpPr/>
          <p:nvPr/>
        </p:nvSpPr>
        <p:spPr>
          <a:xfrm>
            <a:off x="1689855" y="3985570"/>
            <a:ext cx="234260" cy="759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" name="矩形 40"/>
          <p:cNvSpPr/>
          <p:nvPr/>
        </p:nvSpPr>
        <p:spPr>
          <a:xfrm>
            <a:off x="2459802" y="3998270"/>
            <a:ext cx="273670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5" name="矩形 39"/>
          <p:cNvSpPr/>
          <p:nvPr/>
        </p:nvSpPr>
        <p:spPr>
          <a:xfrm>
            <a:off x="2090359" y="3290280"/>
            <a:ext cx="228600" cy="75418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920" y="1940972"/>
            <a:ext cx="968552" cy="844379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812" y="3221079"/>
            <a:ext cx="688180" cy="928001"/>
          </a:xfrm>
          <a:prstGeom prst="rect">
            <a:avLst/>
          </a:prstGeom>
        </p:spPr>
      </p:pic>
      <p:sp>
        <p:nvSpPr>
          <p:cNvPr id="80" name="矩形 45"/>
          <p:cNvSpPr/>
          <p:nvPr/>
        </p:nvSpPr>
        <p:spPr>
          <a:xfrm>
            <a:off x="2699668" y="1501987"/>
            <a:ext cx="209723" cy="16510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1" name="矩形 46"/>
          <p:cNvSpPr/>
          <p:nvPr/>
        </p:nvSpPr>
        <p:spPr>
          <a:xfrm>
            <a:off x="1578938" y="1489287"/>
            <a:ext cx="170034" cy="19520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矩形 47"/>
          <p:cNvSpPr/>
          <p:nvPr/>
        </p:nvSpPr>
        <p:spPr>
          <a:xfrm>
            <a:off x="431103" y="1511743"/>
            <a:ext cx="186560" cy="1751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3" name="文本框 48"/>
          <p:cNvSpPr txBox="1">
            <a:spLocks noChangeArrowheads="1"/>
          </p:cNvSpPr>
          <p:nvPr/>
        </p:nvSpPr>
        <p:spPr bwMode="auto">
          <a:xfrm>
            <a:off x="670354" y="1352739"/>
            <a:ext cx="1219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Sports</a:t>
            </a:r>
            <a:endParaRPr lang="zh-CN" altLang="en-US" sz="2000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4" name="文本框 49"/>
          <p:cNvSpPr txBox="1">
            <a:spLocks noChangeArrowheads="1"/>
          </p:cNvSpPr>
          <p:nvPr/>
        </p:nvSpPr>
        <p:spPr bwMode="auto">
          <a:xfrm>
            <a:off x="1748972" y="1372706"/>
            <a:ext cx="129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Politics</a:t>
            </a:r>
            <a:endParaRPr lang="zh-CN" altLang="en-US" sz="2000" b="0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5" name="文本框 50"/>
          <p:cNvSpPr txBox="1">
            <a:spLocks noChangeArrowheads="1"/>
          </p:cNvSpPr>
          <p:nvPr/>
        </p:nvSpPr>
        <p:spPr bwMode="auto">
          <a:xfrm>
            <a:off x="2909391" y="1356578"/>
            <a:ext cx="1806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Entertainment</a:t>
            </a:r>
            <a:endParaRPr lang="zh-CN" altLang="en-US" sz="2000" b="0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6" name="矩形 38"/>
          <p:cNvSpPr/>
          <p:nvPr/>
        </p:nvSpPr>
        <p:spPr>
          <a:xfrm>
            <a:off x="5090720" y="2398788"/>
            <a:ext cx="228600" cy="431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7" name="矩形 39"/>
          <p:cNvSpPr/>
          <p:nvPr/>
        </p:nvSpPr>
        <p:spPr>
          <a:xfrm>
            <a:off x="5477017" y="2398788"/>
            <a:ext cx="198917" cy="42895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8" name="矩形 40"/>
          <p:cNvSpPr/>
          <p:nvPr/>
        </p:nvSpPr>
        <p:spPr>
          <a:xfrm>
            <a:off x="5837057" y="2398789"/>
            <a:ext cx="226530" cy="42264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9" name="矩形 38"/>
          <p:cNvSpPr/>
          <p:nvPr/>
        </p:nvSpPr>
        <p:spPr>
          <a:xfrm>
            <a:off x="4185549" y="5216016"/>
            <a:ext cx="228600" cy="431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0" name="矩形 40"/>
          <p:cNvSpPr/>
          <p:nvPr/>
        </p:nvSpPr>
        <p:spPr>
          <a:xfrm>
            <a:off x="4931886" y="5216017"/>
            <a:ext cx="226530" cy="42264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1" name="矩形 38"/>
          <p:cNvSpPr/>
          <p:nvPr/>
        </p:nvSpPr>
        <p:spPr>
          <a:xfrm>
            <a:off x="4184809" y="6209796"/>
            <a:ext cx="228600" cy="431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2" name="矩形 40"/>
          <p:cNvSpPr/>
          <p:nvPr/>
        </p:nvSpPr>
        <p:spPr>
          <a:xfrm>
            <a:off x="4931146" y="6209797"/>
            <a:ext cx="226530" cy="42264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3" name="右箭头 112"/>
          <p:cNvSpPr/>
          <p:nvPr/>
        </p:nvSpPr>
        <p:spPr>
          <a:xfrm>
            <a:off x="3544794" y="4314428"/>
            <a:ext cx="739174" cy="266700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7979" y="4766458"/>
            <a:ext cx="968552" cy="844379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871" y="5781180"/>
            <a:ext cx="688180" cy="928001"/>
          </a:xfrm>
          <a:prstGeom prst="rect">
            <a:avLst/>
          </a:prstGeom>
        </p:spPr>
      </p:pic>
      <p:sp>
        <p:nvSpPr>
          <p:cNvPr id="75" name="矩形 74"/>
          <p:cNvSpPr/>
          <p:nvPr/>
        </p:nvSpPr>
        <p:spPr>
          <a:xfrm>
            <a:off x="5039739" y="1725670"/>
            <a:ext cx="10518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Quality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580429" y="1725670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Answer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139952" y="4653136"/>
            <a:ext cx="10518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Quality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035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67"/>
    </mc:Choice>
    <mc:Fallback xmlns="">
      <p:transition spd="slow" advTm="34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4" grpId="0"/>
      <p:bldP spid="90" grpId="0"/>
      <p:bldP spid="91" grpId="0"/>
      <p:bldP spid="95" grpId="0" animBg="1"/>
      <p:bldP spid="99" grpId="0" animBg="1"/>
      <p:bldP spid="103" grpId="0" animBg="1"/>
      <p:bldP spid="104" grpId="0" animBg="1"/>
      <p:bldP spid="105" grpId="0" animBg="1"/>
      <p:bldP spid="80" grpId="0" animBg="1"/>
      <p:bldP spid="81" grpId="0" animBg="1"/>
      <p:bldP spid="82" grpId="0" animBg="1"/>
      <p:bldP spid="83" grpId="0"/>
      <p:bldP spid="84" grpId="0"/>
      <p:bldP spid="85" grpId="0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75" grpId="0"/>
      <p:bldP spid="76" grpId="0"/>
      <p:bldP spid="7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38568" y="-27384"/>
            <a:ext cx="8871516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Task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Assignment</a:t>
            </a:r>
            <a:endParaRPr lang="en-US" sz="4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3" name="直接连接符 37"/>
          <p:cNvCxnSpPr/>
          <p:nvPr/>
        </p:nvCxnSpPr>
        <p:spPr>
          <a:xfrm>
            <a:off x="4270230" y="6605737"/>
            <a:ext cx="13098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38"/>
          <p:cNvSpPr/>
          <p:nvPr/>
        </p:nvSpPr>
        <p:spPr>
          <a:xfrm>
            <a:off x="4412421" y="6158345"/>
            <a:ext cx="228600" cy="431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矩形 39"/>
          <p:cNvSpPr/>
          <p:nvPr/>
        </p:nvSpPr>
        <p:spPr>
          <a:xfrm>
            <a:off x="4818046" y="5833122"/>
            <a:ext cx="228600" cy="75418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9" name="矩形 40"/>
          <p:cNvSpPr/>
          <p:nvPr/>
        </p:nvSpPr>
        <p:spPr>
          <a:xfrm>
            <a:off x="5207769" y="6431832"/>
            <a:ext cx="228600" cy="1491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817" y="5751063"/>
            <a:ext cx="892061" cy="918297"/>
          </a:xfrm>
          <a:prstGeom prst="rect">
            <a:avLst/>
          </a:prstGeom>
        </p:spPr>
      </p:pic>
      <p:sp>
        <p:nvSpPr>
          <p:cNvPr id="94" name="Content Placeholder 2"/>
          <p:cNvSpPr txBox="1">
            <a:spLocks/>
          </p:cNvSpPr>
          <p:nvPr/>
        </p:nvSpPr>
        <p:spPr>
          <a:xfrm>
            <a:off x="172935" y="890003"/>
            <a:ext cx="8597842" cy="666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spcBef>
                <a:spcPts val="750"/>
              </a:spcBef>
              <a:buFont typeface="LucidaGrande" charset="0"/>
              <a:buChar char="◦"/>
            </a:pP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Select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most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suitable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tasks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assignment</a:t>
            </a:r>
            <a:endParaRPr lang="zh-CN" altLang="en-US" sz="2500" b="1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460" y="2266788"/>
            <a:ext cx="864096" cy="864096"/>
          </a:xfrm>
          <a:prstGeom prst="rect">
            <a:avLst/>
          </a:prstGeom>
        </p:spPr>
      </p:pic>
      <p:cxnSp>
        <p:nvCxnSpPr>
          <p:cNvPr id="98" name="直接连接符 37"/>
          <p:cNvCxnSpPr/>
          <p:nvPr/>
        </p:nvCxnSpPr>
        <p:spPr>
          <a:xfrm>
            <a:off x="1725588" y="3045833"/>
            <a:ext cx="13098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38"/>
          <p:cNvSpPr/>
          <p:nvPr/>
        </p:nvSpPr>
        <p:spPr>
          <a:xfrm>
            <a:off x="1867779" y="2259041"/>
            <a:ext cx="234260" cy="7711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4" name="矩形 40"/>
          <p:cNvSpPr/>
          <p:nvPr/>
        </p:nvSpPr>
        <p:spPr>
          <a:xfrm>
            <a:off x="2637726" y="2967031"/>
            <a:ext cx="273670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5" name="矩形 39"/>
          <p:cNvSpPr/>
          <p:nvPr/>
        </p:nvSpPr>
        <p:spPr>
          <a:xfrm>
            <a:off x="2268283" y="2877862"/>
            <a:ext cx="228600" cy="1353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6" name="直接连接符 37"/>
          <p:cNvCxnSpPr/>
          <p:nvPr/>
        </p:nvCxnSpPr>
        <p:spPr>
          <a:xfrm>
            <a:off x="3142794" y="3039371"/>
            <a:ext cx="13098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矩形 116"/>
          <p:cNvSpPr/>
          <p:nvPr/>
        </p:nvSpPr>
        <p:spPr>
          <a:xfrm>
            <a:off x="3176873" y="3064701"/>
            <a:ext cx="132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Yes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No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8" name="矩形 39"/>
          <p:cNvSpPr/>
          <p:nvPr/>
        </p:nvSpPr>
        <p:spPr>
          <a:xfrm>
            <a:off x="3431731" y="2632308"/>
            <a:ext cx="194949" cy="3979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9" name="矩形 39"/>
          <p:cNvSpPr/>
          <p:nvPr/>
        </p:nvSpPr>
        <p:spPr>
          <a:xfrm>
            <a:off x="3951278" y="2632308"/>
            <a:ext cx="228600" cy="3979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251358" y="3102563"/>
            <a:ext cx="1677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Yes/No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Task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1" name="图片 12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6372" y="2190319"/>
            <a:ext cx="864096" cy="864096"/>
          </a:xfrm>
          <a:prstGeom prst="rect">
            <a:avLst/>
          </a:prstGeom>
        </p:spPr>
      </p:pic>
      <p:cxnSp>
        <p:nvCxnSpPr>
          <p:cNvPr id="122" name="直接连接符 37"/>
          <p:cNvCxnSpPr/>
          <p:nvPr/>
        </p:nvCxnSpPr>
        <p:spPr>
          <a:xfrm>
            <a:off x="6108500" y="2969364"/>
            <a:ext cx="13098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38"/>
          <p:cNvSpPr/>
          <p:nvPr/>
        </p:nvSpPr>
        <p:spPr>
          <a:xfrm>
            <a:off x="6250691" y="2877862"/>
            <a:ext cx="234260" cy="759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4" name="矩形 40"/>
          <p:cNvSpPr/>
          <p:nvPr/>
        </p:nvSpPr>
        <p:spPr>
          <a:xfrm>
            <a:off x="7020638" y="2890562"/>
            <a:ext cx="273670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5" name="矩形 39"/>
          <p:cNvSpPr/>
          <p:nvPr/>
        </p:nvSpPr>
        <p:spPr>
          <a:xfrm>
            <a:off x="6651195" y="2182572"/>
            <a:ext cx="228600" cy="75418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6" name="直接连接符 37"/>
          <p:cNvCxnSpPr/>
          <p:nvPr/>
        </p:nvCxnSpPr>
        <p:spPr>
          <a:xfrm>
            <a:off x="7525706" y="2962902"/>
            <a:ext cx="13098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矩形 126"/>
          <p:cNvSpPr/>
          <p:nvPr/>
        </p:nvSpPr>
        <p:spPr>
          <a:xfrm>
            <a:off x="7678276" y="2988232"/>
            <a:ext cx="132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Yes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No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8" name="矩形 39"/>
          <p:cNvSpPr/>
          <p:nvPr/>
        </p:nvSpPr>
        <p:spPr>
          <a:xfrm>
            <a:off x="7814643" y="2871401"/>
            <a:ext cx="200308" cy="823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9" name="矩形 39"/>
          <p:cNvSpPr/>
          <p:nvPr/>
        </p:nvSpPr>
        <p:spPr>
          <a:xfrm>
            <a:off x="8334190" y="2199590"/>
            <a:ext cx="228600" cy="7541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4634270" y="3026094"/>
            <a:ext cx="1677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Yes/No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Task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251358" y="1965519"/>
            <a:ext cx="4282635" cy="153715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131" name="矩形 130"/>
          <p:cNvSpPr/>
          <p:nvPr/>
        </p:nvSpPr>
        <p:spPr bwMode="auto">
          <a:xfrm>
            <a:off x="4644009" y="1955295"/>
            <a:ext cx="4366076" cy="153715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楷体" pitchFamily="2" charset="-122"/>
            </a:endParaRPr>
          </a:p>
        </p:txBody>
      </p:sp>
      <p:pic>
        <p:nvPicPr>
          <p:cNvPr id="143" name="图片 14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6372" y="3916846"/>
            <a:ext cx="864096" cy="864096"/>
          </a:xfrm>
          <a:prstGeom prst="rect">
            <a:avLst/>
          </a:prstGeom>
        </p:spPr>
      </p:pic>
      <p:cxnSp>
        <p:nvCxnSpPr>
          <p:cNvPr id="144" name="直接连接符 37"/>
          <p:cNvCxnSpPr/>
          <p:nvPr/>
        </p:nvCxnSpPr>
        <p:spPr>
          <a:xfrm>
            <a:off x="6108500" y="4695891"/>
            <a:ext cx="13098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38"/>
          <p:cNvSpPr/>
          <p:nvPr/>
        </p:nvSpPr>
        <p:spPr>
          <a:xfrm>
            <a:off x="6250691" y="4604389"/>
            <a:ext cx="234260" cy="759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6" name="矩形 40"/>
          <p:cNvSpPr/>
          <p:nvPr/>
        </p:nvSpPr>
        <p:spPr>
          <a:xfrm flipV="1">
            <a:off x="7020638" y="3972751"/>
            <a:ext cx="254225" cy="69097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7" name="矩形 39"/>
          <p:cNvSpPr/>
          <p:nvPr/>
        </p:nvSpPr>
        <p:spPr>
          <a:xfrm>
            <a:off x="6651195" y="4227227"/>
            <a:ext cx="228600" cy="43605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8" name="直接连接符 37"/>
          <p:cNvCxnSpPr/>
          <p:nvPr/>
        </p:nvCxnSpPr>
        <p:spPr>
          <a:xfrm>
            <a:off x="7525706" y="4689429"/>
            <a:ext cx="13098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矩形 148"/>
          <p:cNvSpPr/>
          <p:nvPr/>
        </p:nvSpPr>
        <p:spPr>
          <a:xfrm>
            <a:off x="7678276" y="4714759"/>
            <a:ext cx="132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Yes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No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0" name="矩形 39"/>
          <p:cNvSpPr/>
          <p:nvPr/>
        </p:nvSpPr>
        <p:spPr>
          <a:xfrm>
            <a:off x="7814643" y="4597928"/>
            <a:ext cx="200308" cy="823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1" name="矩形 39"/>
          <p:cNvSpPr/>
          <p:nvPr/>
        </p:nvSpPr>
        <p:spPr>
          <a:xfrm>
            <a:off x="8334190" y="3926117"/>
            <a:ext cx="228600" cy="7541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4634270" y="4752621"/>
            <a:ext cx="1677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Yes/No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Task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3" name="矩形 152"/>
          <p:cNvSpPr/>
          <p:nvPr/>
        </p:nvSpPr>
        <p:spPr bwMode="auto">
          <a:xfrm>
            <a:off x="4644009" y="3681822"/>
            <a:ext cx="4366076" cy="153715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楷体" pitchFamily="2" charset="-122"/>
            </a:endParaRPr>
          </a:p>
        </p:txBody>
      </p:sp>
      <p:pic>
        <p:nvPicPr>
          <p:cNvPr id="175" name="图片 17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859" y="3993315"/>
            <a:ext cx="864096" cy="864096"/>
          </a:xfrm>
          <a:prstGeom prst="rect">
            <a:avLst/>
          </a:prstGeom>
        </p:spPr>
      </p:pic>
      <p:cxnSp>
        <p:nvCxnSpPr>
          <p:cNvPr id="176" name="直接连接符 37"/>
          <p:cNvCxnSpPr/>
          <p:nvPr/>
        </p:nvCxnSpPr>
        <p:spPr>
          <a:xfrm>
            <a:off x="1716987" y="4772360"/>
            <a:ext cx="13098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矩形 38"/>
          <p:cNvSpPr/>
          <p:nvPr/>
        </p:nvSpPr>
        <p:spPr>
          <a:xfrm>
            <a:off x="1859178" y="4680858"/>
            <a:ext cx="234260" cy="759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8" name="矩形 40"/>
          <p:cNvSpPr/>
          <p:nvPr/>
        </p:nvSpPr>
        <p:spPr>
          <a:xfrm>
            <a:off x="2629125" y="4693558"/>
            <a:ext cx="273670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9" name="矩形 39"/>
          <p:cNvSpPr/>
          <p:nvPr/>
        </p:nvSpPr>
        <p:spPr>
          <a:xfrm>
            <a:off x="2259682" y="3985568"/>
            <a:ext cx="228600" cy="75418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0" name="直接连接符 37"/>
          <p:cNvCxnSpPr/>
          <p:nvPr/>
        </p:nvCxnSpPr>
        <p:spPr>
          <a:xfrm>
            <a:off x="3134193" y="4765898"/>
            <a:ext cx="13098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矩形 180"/>
          <p:cNvSpPr/>
          <p:nvPr/>
        </p:nvSpPr>
        <p:spPr>
          <a:xfrm>
            <a:off x="3180818" y="4791228"/>
            <a:ext cx="132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Yes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No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2" name="矩形 39"/>
          <p:cNvSpPr/>
          <p:nvPr/>
        </p:nvSpPr>
        <p:spPr>
          <a:xfrm>
            <a:off x="3423130" y="4227227"/>
            <a:ext cx="180520" cy="5295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3" name="矩形 39"/>
          <p:cNvSpPr/>
          <p:nvPr/>
        </p:nvSpPr>
        <p:spPr>
          <a:xfrm>
            <a:off x="3942677" y="4227227"/>
            <a:ext cx="214171" cy="5295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242757" y="4829090"/>
            <a:ext cx="1677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Yes/No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Task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5" name="矩形 184"/>
          <p:cNvSpPr/>
          <p:nvPr/>
        </p:nvSpPr>
        <p:spPr bwMode="auto">
          <a:xfrm>
            <a:off x="242757" y="3692046"/>
            <a:ext cx="4282635" cy="153715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186" name="矩形 45"/>
          <p:cNvSpPr/>
          <p:nvPr/>
        </p:nvSpPr>
        <p:spPr>
          <a:xfrm>
            <a:off x="2520085" y="1561963"/>
            <a:ext cx="209723" cy="16510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7" name="矩形 46"/>
          <p:cNvSpPr/>
          <p:nvPr/>
        </p:nvSpPr>
        <p:spPr>
          <a:xfrm>
            <a:off x="1399355" y="1549263"/>
            <a:ext cx="170034" cy="19520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8" name="矩形 47"/>
          <p:cNvSpPr/>
          <p:nvPr/>
        </p:nvSpPr>
        <p:spPr>
          <a:xfrm>
            <a:off x="251520" y="1571719"/>
            <a:ext cx="186560" cy="1751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9" name="文本框 48"/>
          <p:cNvSpPr txBox="1">
            <a:spLocks noChangeArrowheads="1"/>
          </p:cNvSpPr>
          <p:nvPr/>
        </p:nvSpPr>
        <p:spPr bwMode="auto">
          <a:xfrm>
            <a:off x="490771" y="1412715"/>
            <a:ext cx="1219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Sports</a:t>
            </a:r>
            <a:endParaRPr lang="zh-CN" altLang="en-US" sz="2000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0" name="文本框 49"/>
          <p:cNvSpPr txBox="1">
            <a:spLocks noChangeArrowheads="1"/>
          </p:cNvSpPr>
          <p:nvPr/>
        </p:nvSpPr>
        <p:spPr bwMode="auto">
          <a:xfrm>
            <a:off x="1569389" y="1432682"/>
            <a:ext cx="129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Politics</a:t>
            </a:r>
            <a:endParaRPr lang="zh-CN" altLang="en-US" sz="2000" b="0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1" name="文本框 50"/>
          <p:cNvSpPr txBox="1">
            <a:spLocks noChangeArrowheads="1"/>
          </p:cNvSpPr>
          <p:nvPr/>
        </p:nvSpPr>
        <p:spPr bwMode="auto">
          <a:xfrm>
            <a:off x="2729808" y="1416554"/>
            <a:ext cx="1806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Entertainment</a:t>
            </a:r>
            <a:endParaRPr lang="zh-CN" altLang="en-US" sz="2000" b="0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2" name="直线箭头连接符 191"/>
          <p:cNvCxnSpPr/>
          <p:nvPr/>
        </p:nvCxnSpPr>
        <p:spPr>
          <a:xfrm>
            <a:off x="2354475" y="5227290"/>
            <a:ext cx="1047200" cy="72199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Content Placeholder 2"/>
          <p:cNvSpPr txBox="1">
            <a:spLocks/>
          </p:cNvSpPr>
          <p:nvPr/>
        </p:nvSpPr>
        <p:spPr>
          <a:xfrm>
            <a:off x="5473089" y="5536216"/>
            <a:ext cx="3670911" cy="905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spcBef>
                <a:spcPts val="750"/>
              </a:spcBef>
              <a:buAutoNum type="arabicParenBoth"/>
            </a:pPr>
            <a:r>
              <a:rPr lang="en-US" altLang="zh-CN" sz="25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Matching</a:t>
            </a:r>
            <a:r>
              <a:rPr lang="zh-CN" altLang="en-US" sz="25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Domains</a:t>
            </a:r>
            <a:endParaRPr lang="zh-CN" altLang="en-US" sz="2500" b="1" dirty="0" smtClean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  <a:p>
            <a:pPr marL="457200" lvl="1" indent="-457200">
              <a:spcBef>
                <a:spcPts val="750"/>
              </a:spcBef>
              <a:buAutoNum type="arabicParenBoth"/>
            </a:pPr>
            <a:r>
              <a:rPr lang="en-US" altLang="zh-CN" sz="25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Answer</a:t>
            </a:r>
            <a:r>
              <a:rPr lang="zh-CN" altLang="en-US" sz="25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Uncertainty</a:t>
            </a:r>
            <a:endParaRPr lang="zh-CN" altLang="en-US" sz="25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  <a:p>
            <a:pPr marL="457200" lvl="1" indent="-457200">
              <a:spcBef>
                <a:spcPts val="750"/>
              </a:spcBef>
              <a:buAutoNum type="arabicParenBoth"/>
            </a:pPr>
            <a:endParaRPr lang="zh-CN" altLang="en-US" sz="2500" b="1" dirty="0" smtClean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42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67"/>
    </mc:Choice>
    <mc:Fallback xmlns="">
      <p:transition spd="slow" advTm="34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9" grpId="0" animBg="1"/>
      <p:bldP spid="1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38568" y="-27384"/>
            <a:ext cx="8871516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Experiments</a:t>
            </a:r>
            <a:endParaRPr lang="en-US" sz="4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4" name="Content Placeholder 2"/>
          <p:cNvSpPr txBox="1">
            <a:spLocks/>
          </p:cNvSpPr>
          <p:nvPr/>
        </p:nvSpPr>
        <p:spPr>
          <a:xfrm>
            <a:off x="172935" y="890003"/>
            <a:ext cx="8597842" cy="666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spcBef>
                <a:spcPts val="750"/>
              </a:spcBef>
              <a:buFont typeface="LucidaGrande" charset="0"/>
              <a:buChar char="◦"/>
            </a:pP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Dataset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Setting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(1)</a:t>
            </a:r>
            <a:endParaRPr lang="zh-CN" altLang="en-US" sz="2500" b="1" dirty="0">
              <a:latin typeface="Arial" charset="0"/>
              <a:ea typeface="Arial" charset="0"/>
              <a:cs typeface="Arial" charset="0"/>
            </a:endParaRPr>
          </a:p>
          <a:p>
            <a:pPr marL="0" lvl="1" indent="0">
              <a:spcBef>
                <a:spcPts val="750"/>
              </a:spcBef>
              <a:buNone/>
            </a:pPr>
            <a:endParaRPr lang="zh-CN" altLang="en-US" sz="2500" b="1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578356"/>
              </p:ext>
            </p:extLst>
          </p:nvPr>
        </p:nvGraphicFramePr>
        <p:xfrm>
          <a:off x="510486" y="1667795"/>
          <a:ext cx="8167830" cy="3800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566"/>
                <a:gridCol w="1275820"/>
                <a:gridCol w="1152128"/>
                <a:gridCol w="2304256"/>
                <a:gridCol w="1802060"/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Name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#Tasks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Domains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Description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Example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14875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D_Item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: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err="1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ItemCompare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Dataset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360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NBA,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Food,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Auto,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Country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It asks workers to compare between two items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Which food contains more calories, Chocolate or Honey?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14875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D_4D: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br>
                        <a:rPr lang="zh-CN" altLang="en-US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Domain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Dataset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400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NBA, 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zh-CN" altLang="en-US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Car, 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zh-CN" altLang="en-US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Film,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Mountain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It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asks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workers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about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tasks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on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certain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domain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Did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Michael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Jordan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win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more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NBA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championships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than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Kobe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Bryant?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2852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67"/>
    </mc:Choice>
    <mc:Fallback xmlns="">
      <p:transition spd="slow" advTm="3466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38568" y="-27384"/>
            <a:ext cx="8871516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Experiments</a:t>
            </a:r>
            <a:endParaRPr lang="en-US" sz="4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4" name="Content Placeholder 2"/>
          <p:cNvSpPr txBox="1">
            <a:spLocks/>
          </p:cNvSpPr>
          <p:nvPr/>
        </p:nvSpPr>
        <p:spPr>
          <a:xfrm>
            <a:off x="172935" y="890003"/>
            <a:ext cx="8597842" cy="666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spcBef>
                <a:spcPts val="750"/>
              </a:spcBef>
              <a:buFont typeface="LucidaGrande" charset="0"/>
              <a:buChar char="◦"/>
            </a:pP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Dataset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Setting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(2)</a:t>
            </a:r>
            <a:endParaRPr lang="zh-CN" altLang="en-US" sz="2500" b="1" dirty="0">
              <a:latin typeface="Arial" charset="0"/>
              <a:ea typeface="Arial" charset="0"/>
              <a:cs typeface="Arial" charset="0"/>
            </a:endParaRPr>
          </a:p>
          <a:p>
            <a:pPr marL="0" lvl="1" indent="0">
              <a:spcBef>
                <a:spcPts val="750"/>
              </a:spcBef>
              <a:buNone/>
            </a:pPr>
            <a:endParaRPr lang="zh-CN" altLang="en-US" sz="2500" b="1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595406"/>
              </p:ext>
            </p:extLst>
          </p:nvPr>
        </p:nvGraphicFramePr>
        <p:xfrm>
          <a:off x="510486" y="1667793"/>
          <a:ext cx="8167830" cy="3849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566"/>
                <a:gridCol w="1275820"/>
                <a:gridCol w="1152128"/>
                <a:gridCol w="2304256"/>
                <a:gridCol w="1802060"/>
              </a:tblGrid>
              <a:tr h="6244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Name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#Tasks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Domains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Description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Example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16124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D_QA: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b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Yahoo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QA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Dataset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1000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Domains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in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Yahoo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Answers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It asks workers tasks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on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Yahoo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Answers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Where does chili originate from, Texas or Turkey?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16124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D_SFV: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br>
                        <a:rPr lang="zh-CN" altLang="en-US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SFV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Dataset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(a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NLP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dataset)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328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Domains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in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Yahoo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Answers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It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asks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workers the attribute of a person,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where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the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answers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are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collected from different QA systems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What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is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the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age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of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Bill</a:t>
                      </a:r>
                      <a:r>
                        <a:rPr lang="zh-CN" altLang="en-US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Gates?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0869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67"/>
    </mc:Choice>
    <mc:Fallback xmlns="">
      <p:transition spd="slow" advTm="3466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38568" y="-27384"/>
            <a:ext cx="8871516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Experiments</a:t>
            </a:r>
            <a:endParaRPr lang="en-US" sz="4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4" name="Content Placeholder 2"/>
          <p:cNvSpPr txBox="1">
            <a:spLocks/>
          </p:cNvSpPr>
          <p:nvPr/>
        </p:nvSpPr>
        <p:spPr>
          <a:xfrm>
            <a:off x="221046" y="989073"/>
            <a:ext cx="8597842" cy="666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spcBef>
                <a:spcPts val="750"/>
              </a:spcBef>
              <a:buFont typeface="LucidaGrande" charset="0"/>
              <a:buChar char="◦"/>
            </a:pP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Worker Characteristics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on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Dataset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err="1" smtClean="0">
                <a:latin typeface="Arial" charset="0"/>
                <a:ea typeface="Arial" charset="0"/>
                <a:cs typeface="Arial" charset="0"/>
              </a:rPr>
              <a:t>D_Item</a:t>
            </a:r>
            <a:endParaRPr lang="zh-CN" altLang="en-US" sz="2500" b="1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0" y="1669435"/>
            <a:ext cx="4627543" cy="31790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782" y="1794213"/>
            <a:ext cx="4452479" cy="31527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15720" y="5181900"/>
            <a:ext cx="38042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 smtClean="0">
                <a:latin typeface="Arial" charset="0"/>
                <a:ea typeface="Arial" charset="0"/>
                <a:cs typeface="Arial" charset="0"/>
              </a:rPr>
              <a:t>Each worker has diverse quality</a:t>
            </a:r>
          </a:p>
          <a:p>
            <a:r>
              <a:rPr lang="en-US" altLang="zh-CN" kern="0" dirty="0" smtClean="0">
                <a:latin typeface="Arial" charset="0"/>
                <a:ea typeface="Arial" charset="0"/>
                <a:cs typeface="Arial" charset="0"/>
              </a:rPr>
              <a:t>Over different domains</a:t>
            </a:r>
            <a:endParaRPr lang="zh-CN" altLang="en-US" kern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42852" y="5182200"/>
            <a:ext cx="39036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 smtClean="0">
                <a:latin typeface="Arial" charset="0"/>
                <a:ea typeface="Arial" charset="0"/>
                <a:cs typeface="Arial" charset="0"/>
              </a:rPr>
              <a:t>Estimated worker quality is close</a:t>
            </a:r>
            <a:br>
              <a:rPr lang="en-US" altLang="zh-CN" kern="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altLang="zh-CN" kern="0" dirty="0" smtClean="0">
                <a:latin typeface="Arial" charset="0"/>
                <a:ea typeface="Arial" charset="0"/>
                <a:cs typeface="Arial" charset="0"/>
              </a:rPr>
              <a:t>to real worker quality</a:t>
            </a:r>
            <a:endParaRPr lang="zh-CN" altLang="en-US" kern="0" dirty="0">
              <a:latin typeface="Arial" charset="0"/>
              <a:ea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069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67"/>
    </mc:Choice>
    <mc:Fallback xmlns="">
      <p:transition spd="slow" advTm="34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38568" y="-27384"/>
            <a:ext cx="8871516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Experiments</a:t>
            </a:r>
            <a:endParaRPr lang="en-US" sz="4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4" name="Content Placeholder 2"/>
          <p:cNvSpPr txBox="1">
            <a:spLocks/>
          </p:cNvSpPr>
          <p:nvPr/>
        </p:nvSpPr>
        <p:spPr>
          <a:xfrm>
            <a:off x="221046" y="817995"/>
            <a:ext cx="8597842" cy="666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spcBef>
                <a:spcPts val="750"/>
              </a:spcBef>
              <a:buFont typeface="LucidaGrande" charset="0"/>
              <a:buChar char="◦"/>
            </a:pP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System Comparisons</a:t>
            </a:r>
            <a:endParaRPr lang="zh-CN" altLang="en-US" sz="2500" b="1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1268760"/>
            <a:ext cx="6449725" cy="43507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507" y="1837854"/>
            <a:ext cx="990600" cy="431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5181" y="2261146"/>
            <a:ext cx="965200" cy="393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2907" y="2659038"/>
            <a:ext cx="965200" cy="419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5181" y="3040579"/>
            <a:ext cx="965200" cy="495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1023" y="3484517"/>
            <a:ext cx="10160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7747" y="4002133"/>
            <a:ext cx="1028700" cy="3429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090381" y="1792600"/>
            <a:ext cx="150233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spcBef>
                <a:spcPts val="750"/>
              </a:spcBef>
            </a:pPr>
            <a:r>
              <a:rPr lang="en-US" altLang="zh-CN" sz="2500" b="1" smtClean="0">
                <a:latin typeface="Arial" charset="0"/>
                <a:ea typeface="Arial" charset="0"/>
                <a:cs typeface="Arial" charset="0"/>
              </a:rPr>
              <a:t>Baseline</a:t>
            </a:r>
            <a:endParaRPr lang="zh-CN" altLang="en-US" sz="25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92280" y="2198979"/>
            <a:ext cx="107593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spcBef>
                <a:spcPts val="750"/>
              </a:spcBef>
            </a:pPr>
            <a:r>
              <a:rPr lang="en-US" altLang="zh-CN" sz="2500" b="1" dirty="0" err="1" smtClean="0">
                <a:latin typeface="Arial" charset="0"/>
                <a:ea typeface="Arial" charset="0"/>
                <a:cs typeface="Arial" charset="0"/>
              </a:rPr>
              <a:t>AskIt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!</a:t>
            </a:r>
            <a:endParaRPr lang="zh-CN" altLang="en-US" sz="25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18107" y="2630779"/>
            <a:ext cx="12715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spcBef>
                <a:spcPts val="750"/>
              </a:spcBef>
            </a:pPr>
            <a:r>
              <a:rPr lang="en-US" altLang="zh-CN" sz="2500" b="1" dirty="0" err="1" smtClean="0">
                <a:latin typeface="Arial" charset="0"/>
                <a:ea typeface="Arial" charset="0"/>
                <a:cs typeface="Arial" charset="0"/>
              </a:rPr>
              <a:t>iCrowd</a:t>
            </a:r>
            <a:endParaRPr lang="zh-CN" altLang="en-US" sz="25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92916" y="3089336"/>
            <a:ext cx="134043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spcBef>
                <a:spcPts val="750"/>
              </a:spcBef>
            </a:pP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QASCA</a:t>
            </a:r>
            <a:endParaRPr lang="zh-CN" altLang="en-US" sz="25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83642" y="3513615"/>
            <a:ext cx="128913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spcBef>
                <a:spcPts val="750"/>
              </a:spcBef>
            </a:pPr>
            <a:r>
              <a:rPr lang="en-US" altLang="zh-CN" sz="2500" b="1" smtClean="0">
                <a:latin typeface="Arial" charset="0"/>
                <a:ea typeface="Arial" charset="0"/>
                <a:cs typeface="Arial" charset="0"/>
              </a:rPr>
              <a:t>Greedy</a:t>
            </a:r>
            <a:endParaRPr lang="zh-CN" altLang="en-US" sz="25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083642" y="3907809"/>
            <a:ext cx="110959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spcBef>
                <a:spcPts val="750"/>
              </a:spcBef>
            </a:pP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DOCS</a:t>
            </a:r>
            <a:endParaRPr lang="zh-CN" altLang="en-US" sz="25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51520" y="5445224"/>
            <a:ext cx="84969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Arial" charset="0"/>
                <a:ea typeface="Arial" charset="0"/>
                <a:cs typeface="Arial" charset="0"/>
              </a:rPr>
              <a:t>AskIt</a:t>
            </a:r>
            <a:r>
              <a:rPr lang="en-US" altLang="zh-CN" sz="1400" dirty="0">
                <a:latin typeface="Arial" charset="0"/>
                <a:ea typeface="Arial" charset="0"/>
                <a:cs typeface="Arial" charset="0"/>
              </a:rPr>
              <a:t>: R. </a:t>
            </a:r>
            <a:r>
              <a:rPr lang="en-US" altLang="zh-CN" sz="1400" dirty="0" err="1">
                <a:latin typeface="Arial" charset="0"/>
                <a:ea typeface="Arial" charset="0"/>
                <a:cs typeface="Arial" charset="0"/>
              </a:rPr>
              <a:t>Boim</a:t>
            </a:r>
            <a:r>
              <a:rPr lang="en-US" altLang="zh-CN" sz="1400" dirty="0">
                <a:latin typeface="Arial" charset="0"/>
                <a:ea typeface="Arial" charset="0"/>
                <a:cs typeface="Arial" charset="0"/>
              </a:rPr>
              <a:t>, O. </a:t>
            </a:r>
            <a:r>
              <a:rPr lang="en-US" altLang="zh-CN" sz="1400" dirty="0" err="1">
                <a:latin typeface="Arial" charset="0"/>
                <a:ea typeface="Arial" charset="0"/>
                <a:cs typeface="Arial" charset="0"/>
              </a:rPr>
              <a:t>Greenshpan</a:t>
            </a:r>
            <a:r>
              <a:rPr lang="en-US" altLang="zh-CN" sz="1400" dirty="0">
                <a:latin typeface="Arial" charset="0"/>
                <a:ea typeface="Arial" charset="0"/>
                <a:cs typeface="Arial" charset="0"/>
              </a:rPr>
              <a:t>, T. Milo, S. </a:t>
            </a:r>
            <a:r>
              <a:rPr lang="en-US" altLang="zh-CN" sz="1400" dirty="0" err="1">
                <a:latin typeface="Arial" charset="0"/>
                <a:ea typeface="Arial" charset="0"/>
                <a:cs typeface="Arial" charset="0"/>
              </a:rPr>
              <a:t>Novgorodov</a:t>
            </a:r>
            <a:r>
              <a:rPr lang="en-US" altLang="zh-CN" sz="1400" dirty="0">
                <a:latin typeface="Arial" charset="0"/>
                <a:ea typeface="Arial" charset="0"/>
                <a:cs typeface="Arial" charset="0"/>
              </a:rPr>
              <a:t>, N. </a:t>
            </a:r>
            <a:r>
              <a:rPr lang="en-US" altLang="zh-CN" sz="1400" dirty="0" err="1">
                <a:latin typeface="Arial" charset="0"/>
                <a:ea typeface="Arial" charset="0"/>
                <a:cs typeface="Arial" charset="0"/>
              </a:rPr>
              <a:t>Polyzotis</a:t>
            </a:r>
            <a:r>
              <a:rPr lang="en-US" altLang="zh-CN" sz="1400" dirty="0">
                <a:latin typeface="Arial" charset="0"/>
                <a:ea typeface="Arial" charset="0"/>
                <a:cs typeface="Arial" charset="0"/>
              </a:rPr>
              <a:t>, and W. C. Tan. Asking the right questions in crowd data sourcing. In ICDE, 2012</a:t>
            </a:r>
            <a:r>
              <a:rPr lang="en-US" altLang="zh-CN" sz="1400" dirty="0" smtClean="0">
                <a:latin typeface="Arial" charset="0"/>
                <a:ea typeface="Arial" charset="0"/>
                <a:cs typeface="Arial" charset="0"/>
              </a:rPr>
              <a:t>.</a:t>
            </a:r>
            <a:endParaRPr lang="zh-CN" altLang="en-US" sz="1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sz="1400" dirty="0" err="1">
                <a:latin typeface="Arial" charset="0"/>
                <a:ea typeface="Arial" charset="0"/>
                <a:cs typeface="Arial" charset="0"/>
              </a:rPr>
              <a:t>iCrowd</a:t>
            </a:r>
            <a:r>
              <a:rPr lang="en-US" altLang="zh-CN" sz="1400" dirty="0">
                <a:latin typeface="Arial" charset="0"/>
                <a:ea typeface="Arial" charset="0"/>
                <a:cs typeface="Arial" charset="0"/>
              </a:rPr>
              <a:t>:</a:t>
            </a:r>
            <a:r>
              <a:rPr lang="zh-CN" altLang="en-US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dirty="0">
                <a:latin typeface="Arial" charset="0"/>
                <a:ea typeface="Arial" charset="0"/>
                <a:cs typeface="Arial" charset="0"/>
              </a:rPr>
              <a:t>J. Fan, G. Li, B. C. </a:t>
            </a:r>
            <a:r>
              <a:rPr lang="en-US" altLang="zh-CN" sz="1400" dirty="0" err="1">
                <a:latin typeface="Arial" charset="0"/>
                <a:ea typeface="Arial" charset="0"/>
                <a:cs typeface="Arial" charset="0"/>
              </a:rPr>
              <a:t>Ooi</a:t>
            </a:r>
            <a:r>
              <a:rPr lang="en-US" altLang="zh-CN" sz="1400" dirty="0">
                <a:latin typeface="Arial" charset="0"/>
                <a:ea typeface="Arial" charset="0"/>
                <a:cs typeface="Arial" charset="0"/>
              </a:rPr>
              <a:t>, K. Tan, and J. Feng. </a:t>
            </a:r>
            <a:r>
              <a:rPr lang="en-US" altLang="zh-CN" sz="1400" dirty="0" err="1">
                <a:latin typeface="Arial" charset="0"/>
                <a:ea typeface="Arial" charset="0"/>
                <a:cs typeface="Arial" charset="0"/>
              </a:rPr>
              <a:t>icrowd</a:t>
            </a:r>
            <a:r>
              <a:rPr lang="en-US" altLang="zh-CN" sz="1400" dirty="0">
                <a:latin typeface="Arial" charset="0"/>
                <a:ea typeface="Arial" charset="0"/>
                <a:cs typeface="Arial" charset="0"/>
              </a:rPr>
              <a:t>: An </a:t>
            </a:r>
            <a:r>
              <a:rPr lang="en-US" altLang="zh-CN" sz="1400" dirty="0" err="1">
                <a:latin typeface="Arial" charset="0"/>
                <a:ea typeface="Arial" charset="0"/>
                <a:cs typeface="Arial" charset="0"/>
              </a:rPr>
              <a:t>adaptivecrowdsourcing</a:t>
            </a:r>
            <a:r>
              <a:rPr lang="en-US" altLang="zh-CN" sz="1400" dirty="0">
                <a:latin typeface="Arial" charset="0"/>
                <a:ea typeface="Arial" charset="0"/>
                <a:cs typeface="Arial" charset="0"/>
              </a:rPr>
              <a:t> framework. In SIGMOD, pages 1015–1030, 2015</a:t>
            </a:r>
            <a:r>
              <a:rPr lang="en-US" altLang="zh-CN" sz="1400" dirty="0" smtClean="0">
                <a:latin typeface="Arial" charset="0"/>
                <a:ea typeface="Arial" charset="0"/>
                <a:cs typeface="Arial" charset="0"/>
              </a:rPr>
              <a:t>.</a:t>
            </a:r>
            <a:endParaRPr lang="zh-CN" altLang="en-US" sz="1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sz="1400" dirty="0" smtClean="0">
                <a:latin typeface="Arial" charset="0"/>
                <a:ea typeface="Arial" charset="0"/>
                <a:cs typeface="Arial" charset="0"/>
              </a:rPr>
              <a:t>QASCA: </a:t>
            </a:r>
            <a:r>
              <a:rPr lang="en-US" altLang="zh-CN" sz="1400" dirty="0" err="1" smtClean="0">
                <a:latin typeface="Arial" charset="0"/>
                <a:ea typeface="Arial" charset="0"/>
                <a:cs typeface="Arial" charset="0"/>
              </a:rPr>
              <a:t>Yudian</a:t>
            </a:r>
            <a:r>
              <a:rPr lang="en-US" altLang="zh-CN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dirty="0">
                <a:latin typeface="Arial" charset="0"/>
                <a:ea typeface="Arial" charset="0"/>
                <a:cs typeface="Arial" charset="0"/>
              </a:rPr>
              <a:t>Zheng, </a:t>
            </a:r>
            <a:r>
              <a:rPr lang="en-US" altLang="zh-CN" sz="1400" dirty="0" err="1">
                <a:latin typeface="Arial" charset="0"/>
                <a:ea typeface="Arial" charset="0"/>
                <a:cs typeface="Arial" charset="0"/>
              </a:rPr>
              <a:t>Jiannan</a:t>
            </a:r>
            <a:r>
              <a:rPr lang="en-US" altLang="zh-CN" sz="1400" dirty="0">
                <a:latin typeface="Arial" charset="0"/>
                <a:ea typeface="Arial" charset="0"/>
                <a:cs typeface="Arial" charset="0"/>
              </a:rPr>
              <a:t> Wang, </a:t>
            </a:r>
            <a:r>
              <a:rPr lang="en-US" altLang="zh-CN" sz="1400" dirty="0" err="1">
                <a:latin typeface="Arial" charset="0"/>
                <a:ea typeface="Arial" charset="0"/>
                <a:cs typeface="Arial" charset="0"/>
              </a:rPr>
              <a:t>Guoliang</a:t>
            </a:r>
            <a:r>
              <a:rPr lang="en-US" altLang="zh-CN" sz="1400" dirty="0">
                <a:latin typeface="Arial" charset="0"/>
                <a:ea typeface="Arial" charset="0"/>
                <a:cs typeface="Arial" charset="0"/>
              </a:rPr>
              <a:t> Li, </a:t>
            </a:r>
            <a:r>
              <a:rPr lang="en-US" altLang="zh-CN" sz="1400" dirty="0" err="1">
                <a:latin typeface="Arial" charset="0"/>
                <a:ea typeface="Arial" charset="0"/>
                <a:cs typeface="Arial" charset="0"/>
              </a:rPr>
              <a:t>Reynold</a:t>
            </a:r>
            <a:r>
              <a:rPr lang="en-US" altLang="zh-CN" sz="1400" dirty="0">
                <a:latin typeface="Arial" charset="0"/>
                <a:ea typeface="Arial" charset="0"/>
                <a:cs typeface="Arial" charset="0"/>
              </a:rPr>
              <a:t> Cheng, </a:t>
            </a:r>
            <a:r>
              <a:rPr lang="en-US" altLang="zh-CN" sz="1400" dirty="0" err="1">
                <a:latin typeface="Arial" charset="0"/>
                <a:ea typeface="Arial" charset="0"/>
                <a:cs typeface="Arial" charset="0"/>
              </a:rPr>
              <a:t>Jianhua</a:t>
            </a:r>
            <a:r>
              <a:rPr lang="en-US" altLang="zh-CN" sz="1400" dirty="0">
                <a:latin typeface="Arial" charset="0"/>
                <a:ea typeface="Arial" charset="0"/>
                <a:cs typeface="Arial" charset="0"/>
              </a:rPr>
              <a:t> Feng.  QASCA: A Quality-Aware Task Assignment System for Crowdsourcing Applications. SIGMOD 2015</a:t>
            </a:r>
            <a:r>
              <a:rPr lang="en-US" altLang="zh-CN" sz="14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66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67"/>
    </mc:Choice>
    <mc:Fallback xmlns="">
      <p:transition spd="slow" advTm="3466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251520" y="44624"/>
            <a:ext cx="8609411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  <a:endParaRPr lang="en-US" sz="4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360040" y="1268760"/>
            <a:ext cx="8100392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p"/>
              <a:defRPr kumimoji="1" sz="32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buFont typeface="LucidaGrande" charset="0"/>
              <a:buChar char="◦"/>
            </a:pP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Consider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domain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aware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task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model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worker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model</a:t>
            </a:r>
            <a:endParaRPr lang="zh-CN" altLang="en-US" sz="2500" kern="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zh-CN" altLang="en-US" sz="2500" kern="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zh-CN" altLang="en-US" sz="2500" kern="0" dirty="0">
              <a:latin typeface="Arial" charset="0"/>
              <a:ea typeface="Arial" charset="0"/>
              <a:cs typeface="Arial" charset="0"/>
            </a:endParaRPr>
          </a:p>
          <a:p>
            <a:pPr>
              <a:buFont typeface="LucidaGrande" charset="0"/>
              <a:buChar char="◦"/>
            </a:pP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solutions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accurately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estimate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task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model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worker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model</a:t>
            </a:r>
            <a:endParaRPr lang="zh-CN" altLang="en-US" sz="2500" kern="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zh-CN" altLang="en-US" sz="2500" kern="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zh-CN" altLang="en-US" sz="2500" kern="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buFont typeface="LucidaGrande" charset="0"/>
              <a:buChar char="◦"/>
            </a:pP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Incorporate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task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model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worker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model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truth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inference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task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assignment</a:t>
            </a:r>
            <a:endParaRPr lang="zh-CN" altLang="en-US" sz="2500" kern="0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56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67"/>
    </mc:Choice>
    <mc:Fallback xmlns="">
      <p:transition spd="slow" advTm="3466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2382" y="1629594"/>
            <a:ext cx="4819898" cy="158338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2492" y="3433683"/>
            <a:ext cx="2971676" cy="12194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3819" y="293024"/>
            <a:ext cx="923147" cy="10385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r="57143"/>
          <a:stretch/>
        </p:blipFill>
        <p:spPr>
          <a:xfrm>
            <a:off x="7380312" y="181984"/>
            <a:ext cx="1478034" cy="114958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115616" y="5013176"/>
            <a:ext cx="718582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500" b="1" dirty="0" err="1">
                <a:latin typeface="Arial" charset="0"/>
                <a:ea typeface="Arial" charset="0"/>
                <a:cs typeface="Arial" charset="0"/>
              </a:rPr>
              <a:t>Yudian</a:t>
            </a:r>
            <a:r>
              <a:rPr lang="en-US" altLang="zh-CN" sz="2500" b="1" dirty="0">
                <a:latin typeface="Arial" charset="0"/>
                <a:ea typeface="Arial" charset="0"/>
                <a:cs typeface="Arial" charset="0"/>
              </a:rPr>
              <a:t> Zheng, </a:t>
            </a:r>
            <a:r>
              <a:rPr lang="en-US" altLang="zh-CN" sz="2500" b="1" dirty="0" err="1">
                <a:latin typeface="Arial" charset="0"/>
                <a:ea typeface="Arial" charset="0"/>
                <a:cs typeface="Arial" charset="0"/>
              </a:rPr>
              <a:t>Guoliang</a:t>
            </a:r>
            <a:r>
              <a:rPr lang="en-US" altLang="zh-CN" sz="2500" b="1" dirty="0">
                <a:latin typeface="Arial" charset="0"/>
                <a:ea typeface="Arial" charset="0"/>
                <a:cs typeface="Arial" charset="0"/>
              </a:rPr>
              <a:t> Li,</a:t>
            </a:r>
            <a:r>
              <a:rPr lang="zh-CN" altLang="en-US" sz="25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err="1">
                <a:latin typeface="Arial" charset="0"/>
                <a:ea typeface="Arial" charset="0"/>
                <a:cs typeface="Arial" charset="0"/>
              </a:rPr>
              <a:t>Reynold</a:t>
            </a:r>
            <a:r>
              <a:rPr lang="en-US" altLang="zh-CN" sz="2500" b="1" dirty="0">
                <a:latin typeface="Arial" charset="0"/>
                <a:ea typeface="Arial" charset="0"/>
                <a:cs typeface="Arial" charset="0"/>
              </a:rPr>
              <a:t> Cheng</a:t>
            </a:r>
            <a:endParaRPr lang="zh-CN" altLang="en-US" sz="2500" dirty="0"/>
          </a:p>
          <a:p>
            <a:pPr algn="ctr"/>
            <a:endParaRPr lang="zh-CN" altLang="en-US" sz="2500" b="1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University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Hong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Kong,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Tsinghua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University</a:t>
            </a:r>
            <a:endParaRPr lang="zh-CN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4666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" y="4320000"/>
            <a:ext cx="9064752" cy="23987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" y="4320000"/>
            <a:ext cx="9064752" cy="2398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534" y="-9872"/>
            <a:ext cx="8609411" cy="990600"/>
          </a:xfrm>
        </p:spPr>
        <p:txBody>
          <a:bodyPr>
            <a:normAutofit/>
          </a:bodyPr>
          <a:lstStyle/>
          <a:p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Crowdsourcing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Workflow</a:t>
            </a:r>
            <a:endParaRPr lang="en-US" sz="4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42" y="1139178"/>
            <a:ext cx="9073778" cy="921670"/>
          </a:xfrm>
        </p:spPr>
        <p:txBody>
          <a:bodyPr>
            <a:noAutofit/>
          </a:bodyPr>
          <a:lstStyle/>
          <a:p>
            <a:pPr>
              <a:buFont typeface="LucidaGrande" charset="0"/>
              <a:buChar char="◦"/>
            </a:pPr>
            <a:r>
              <a:rPr lang="en-US" altLang="zh-CN" sz="2500" b="1" dirty="0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Requester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deploys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tasks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budget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on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crowdsourcing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platform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(e.g.,</a:t>
            </a:r>
            <a:r>
              <a:rPr lang="zh-CN" altLang="en-US" sz="25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b="1" dirty="0" smtClean="0">
                <a:latin typeface="Arial" charset="0"/>
                <a:ea typeface="Arial" charset="0"/>
                <a:cs typeface="Arial" charset="0"/>
              </a:rPr>
              <a:t>AMT)</a:t>
            </a:r>
            <a:endParaRPr lang="en-US" sz="25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54174" y="1982696"/>
            <a:ext cx="8552661" cy="58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p"/>
              <a:defRPr kumimoji="1" sz="32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buFont typeface="LucidaGrande" charset="0"/>
              <a:buChar char="◦"/>
            </a:pPr>
            <a:r>
              <a:rPr lang="en-US" altLang="zh-CN" sz="2500" kern="0" dirty="0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Workers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interact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platform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zh-CN" sz="2500" kern="0" dirty="0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zh-CN" altLang="en-US" sz="2500" kern="0" dirty="0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phases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sz="2500" kern="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64614" y="2429323"/>
            <a:ext cx="8552661" cy="950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p"/>
              <a:defRPr kumimoji="1" sz="32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500" kern="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Task</a:t>
            </a:r>
            <a:r>
              <a:rPr lang="zh-CN" altLang="en-US" sz="2500" kern="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zh-CN" sz="2500" kern="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ssignment:</a:t>
            </a:r>
            <a:r>
              <a:rPr lang="zh-CN" altLang="en-US" sz="2500" kern="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>
                <a:latin typeface="Arial" charset="0"/>
                <a:ea typeface="Arial" charset="0"/>
                <a:cs typeface="Arial" charset="0"/>
              </a:rPr>
              <a:t>W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hen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worker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comes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platform,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worker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will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be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assigned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set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tasks;</a:t>
            </a:r>
            <a:endParaRPr lang="zh-CN" altLang="en-US" sz="2500" kern="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3144" y="3310014"/>
            <a:ext cx="8552661" cy="980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p"/>
              <a:defRPr kumimoji="1" sz="32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500" kern="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Truth</a:t>
            </a:r>
            <a:r>
              <a:rPr lang="zh-CN" altLang="en-US" sz="2500" kern="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Inference: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>
                <a:latin typeface="Arial" charset="0"/>
                <a:ea typeface="Arial" charset="0"/>
                <a:cs typeface="Arial" charset="0"/>
              </a:rPr>
              <a:t>W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hen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worker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accomplishes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tasks,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platform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will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collect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answers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from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worker.</a:t>
            </a:r>
            <a:endParaRPr lang="zh-CN" altLang="en-US" sz="2500" kern="0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" y="4320000"/>
            <a:ext cx="9064752" cy="2398776"/>
          </a:xfrm>
          <a:prstGeom prst="rect">
            <a:avLst/>
          </a:prstGeom>
        </p:spPr>
      </p:pic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636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/>
          <p:cNvSpPr/>
          <p:nvPr/>
        </p:nvSpPr>
        <p:spPr>
          <a:xfrm>
            <a:off x="4672630" y="5373216"/>
            <a:ext cx="4291858" cy="70788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Is there a name for the song that FC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Barcelona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known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for?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47998" y="5385916"/>
            <a:ext cx="4129209" cy="70788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Did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Michael Jordan win more NBA championships than Kobe Bryant?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233579" y="134144"/>
            <a:ext cx="8609411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Question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Answering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Application</a:t>
            </a:r>
            <a:endParaRPr lang="en-US" sz="4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" name="内容占位符 2"/>
          <p:cNvSpPr txBox="1">
            <a:spLocks/>
          </p:cNvSpPr>
          <p:nvPr/>
        </p:nvSpPr>
        <p:spPr bwMode="auto">
          <a:xfrm>
            <a:off x="226261" y="1268760"/>
            <a:ext cx="8388424" cy="566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p"/>
              <a:defRPr kumimoji="1" sz="32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buFont typeface="LucidaGrande" charset="0"/>
              <a:buChar char="◦"/>
            </a:pP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Existing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Platforms</a:t>
            </a:r>
            <a:endParaRPr lang="zh-CN" altLang="en-US" sz="2100" kern="0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47" y="2088751"/>
            <a:ext cx="2204345" cy="2204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210" y="2042755"/>
            <a:ext cx="1341861" cy="1341861"/>
          </a:xfrm>
          <a:prstGeom prst="rect">
            <a:avLst/>
          </a:prstGeom>
        </p:spPr>
      </p:pic>
      <p:sp>
        <p:nvSpPr>
          <p:cNvPr id="82" name="内容占位符 2"/>
          <p:cNvSpPr txBox="1">
            <a:spLocks/>
          </p:cNvSpPr>
          <p:nvPr/>
        </p:nvSpPr>
        <p:spPr bwMode="auto">
          <a:xfrm>
            <a:off x="226261" y="4699971"/>
            <a:ext cx="8388424" cy="566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p"/>
              <a:defRPr kumimoji="1" sz="32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buFont typeface="LucidaGrande" charset="0"/>
              <a:buChar char="◦"/>
            </a:pP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Examples</a:t>
            </a:r>
            <a:endParaRPr lang="zh-CN" altLang="en-US" sz="2100" kern="0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216" y="2049899"/>
            <a:ext cx="1296144" cy="12961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864" y="3429000"/>
            <a:ext cx="2520280" cy="12041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0938" y="3756687"/>
            <a:ext cx="1835696" cy="8612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301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67"/>
    </mc:Choice>
    <mc:Fallback xmlns="">
      <p:transition spd="slow" advTm="3466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/>
          <p:cNvSpPr/>
          <p:nvPr/>
        </p:nvSpPr>
        <p:spPr>
          <a:xfrm>
            <a:off x="321922" y="3369186"/>
            <a:ext cx="4291858" cy="70788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Is there a name for the song that FC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Barcelona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known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for?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21922" y="2335149"/>
            <a:ext cx="4291858" cy="70788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Did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Michael Jordan win more NBA championships than Kobe Bryant?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9" name="右箭头 58"/>
          <p:cNvSpPr/>
          <p:nvPr/>
        </p:nvSpPr>
        <p:spPr>
          <a:xfrm>
            <a:off x="4704671" y="2474093"/>
            <a:ext cx="711200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0" name="右箭头 59"/>
          <p:cNvSpPr/>
          <p:nvPr/>
        </p:nvSpPr>
        <p:spPr>
          <a:xfrm>
            <a:off x="4704671" y="3583570"/>
            <a:ext cx="711200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498789" y="2434046"/>
            <a:ext cx="925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Sports</a:t>
            </a:r>
            <a:endParaRPr lang="zh-CN" alt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487879" y="3311990"/>
            <a:ext cx="17796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Sports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&amp;</a:t>
            </a:r>
            <a:endParaRPr lang="zh-CN" alt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Entertainment</a:t>
            </a:r>
            <a:endParaRPr lang="zh-CN" altLang="en-US" dirty="0" smtClean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3" name="直接连接符 33"/>
          <p:cNvCxnSpPr/>
          <p:nvPr/>
        </p:nvCxnSpPr>
        <p:spPr>
          <a:xfrm>
            <a:off x="7311689" y="2916870"/>
            <a:ext cx="1310957" cy="1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34"/>
          <p:cNvSpPr/>
          <p:nvPr/>
        </p:nvSpPr>
        <p:spPr>
          <a:xfrm>
            <a:off x="7482922" y="2276872"/>
            <a:ext cx="201698" cy="6105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3d extrusionH="57150">
              <a:bevelT w="38100" h="38100"/>
            </a:sp3d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" name="矩形 35"/>
          <p:cNvSpPr/>
          <p:nvPr/>
        </p:nvSpPr>
        <p:spPr>
          <a:xfrm>
            <a:off x="7874607" y="2844746"/>
            <a:ext cx="214078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3d extrusionH="57150">
              <a:bevelT w="38100" h="38100"/>
            </a:sp3d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" name="矩形 36"/>
          <p:cNvSpPr/>
          <p:nvPr/>
        </p:nvSpPr>
        <p:spPr>
          <a:xfrm>
            <a:off x="8247410" y="2843291"/>
            <a:ext cx="184175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7" name="直接连接符 33"/>
          <p:cNvCxnSpPr/>
          <p:nvPr/>
        </p:nvCxnSpPr>
        <p:spPr>
          <a:xfrm>
            <a:off x="7288079" y="3861610"/>
            <a:ext cx="1310957" cy="1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34"/>
          <p:cNvSpPr/>
          <p:nvPr/>
        </p:nvSpPr>
        <p:spPr>
          <a:xfrm>
            <a:off x="7459312" y="3532198"/>
            <a:ext cx="196107" cy="29996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3d extrusionH="57150">
              <a:bevelT w="38100" h="38100"/>
            </a:sp3d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矩形 35"/>
          <p:cNvSpPr/>
          <p:nvPr/>
        </p:nvSpPr>
        <p:spPr>
          <a:xfrm>
            <a:off x="7850997" y="3789486"/>
            <a:ext cx="214078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3d extrusionH="57150">
              <a:bevelT w="38100" h="38100"/>
            </a:sp3d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矩形 36"/>
          <p:cNvSpPr/>
          <p:nvPr/>
        </p:nvSpPr>
        <p:spPr>
          <a:xfrm flipV="1">
            <a:off x="8223801" y="3532198"/>
            <a:ext cx="166204" cy="30663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矩形 45"/>
          <p:cNvSpPr/>
          <p:nvPr/>
        </p:nvSpPr>
        <p:spPr>
          <a:xfrm>
            <a:off x="2663280" y="1907774"/>
            <a:ext cx="209723" cy="16510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2" name="矩形 46"/>
          <p:cNvSpPr/>
          <p:nvPr/>
        </p:nvSpPr>
        <p:spPr>
          <a:xfrm>
            <a:off x="1542550" y="1895074"/>
            <a:ext cx="170034" cy="19520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矩形 47"/>
          <p:cNvSpPr/>
          <p:nvPr/>
        </p:nvSpPr>
        <p:spPr>
          <a:xfrm>
            <a:off x="394715" y="1917530"/>
            <a:ext cx="186560" cy="1751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文本框 48"/>
          <p:cNvSpPr txBox="1">
            <a:spLocks noChangeArrowheads="1"/>
          </p:cNvSpPr>
          <p:nvPr/>
        </p:nvSpPr>
        <p:spPr bwMode="auto">
          <a:xfrm>
            <a:off x="633966" y="1758526"/>
            <a:ext cx="1219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Sports</a:t>
            </a:r>
            <a:endParaRPr lang="zh-CN" altLang="en-US" sz="2000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5" name="文本框 49"/>
          <p:cNvSpPr txBox="1">
            <a:spLocks noChangeArrowheads="1"/>
          </p:cNvSpPr>
          <p:nvPr/>
        </p:nvSpPr>
        <p:spPr bwMode="auto">
          <a:xfrm>
            <a:off x="1712584" y="1778493"/>
            <a:ext cx="129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Politics</a:t>
            </a:r>
            <a:endParaRPr lang="zh-CN" altLang="en-US" sz="2000" b="0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文本框 50"/>
          <p:cNvSpPr txBox="1">
            <a:spLocks noChangeArrowheads="1"/>
          </p:cNvSpPr>
          <p:nvPr/>
        </p:nvSpPr>
        <p:spPr bwMode="auto">
          <a:xfrm>
            <a:off x="2873003" y="1762365"/>
            <a:ext cx="1806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Entertainment</a:t>
            </a:r>
            <a:endParaRPr lang="zh-CN" altLang="en-US" sz="2000" b="0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233579" y="134144"/>
            <a:ext cx="8609411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Existing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Works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Fail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QA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tasks</a:t>
            </a:r>
            <a:endParaRPr lang="en-US" sz="4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" name="内容占位符 2"/>
          <p:cNvSpPr txBox="1">
            <a:spLocks/>
          </p:cNvSpPr>
          <p:nvPr/>
        </p:nvSpPr>
        <p:spPr bwMode="auto">
          <a:xfrm>
            <a:off x="226261" y="1268760"/>
            <a:ext cx="8388424" cy="566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p"/>
              <a:defRPr kumimoji="1" sz="32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buFont typeface="LucidaGrande" charset="0"/>
              <a:buChar char="◦"/>
            </a:pPr>
            <a:endParaRPr lang="zh-CN" altLang="en-US" sz="2100" kern="0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内容占位符 2"/>
          <p:cNvSpPr txBox="1">
            <a:spLocks/>
          </p:cNvSpPr>
          <p:nvPr/>
        </p:nvSpPr>
        <p:spPr bwMode="auto">
          <a:xfrm>
            <a:off x="165463" y="1170904"/>
            <a:ext cx="8388424" cy="847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p"/>
              <a:defRPr kumimoji="1" sz="32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buFont typeface="LucidaGrande" charset="0"/>
              <a:buChar char="◦"/>
            </a:pPr>
            <a:r>
              <a:rPr lang="en-US" altLang="zh-CN" sz="2500" kern="0" dirty="0">
                <a:latin typeface="Arial" charset="0"/>
                <a:ea typeface="Arial" charset="0"/>
                <a:cs typeface="Arial" charset="0"/>
              </a:rPr>
              <a:t>Each task is related to different domains</a:t>
            </a:r>
            <a:endParaRPr lang="zh-CN" altLang="en-US" sz="2100" kern="0" dirty="0" smtClean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6" name="Group 1"/>
          <p:cNvGrpSpPr/>
          <p:nvPr/>
        </p:nvGrpSpPr>
        <p:grpSpPr>
          <a:xfrm>
            <a:off x="1728653" y="5328432"/>
            <a:ext cx="6576620" cy="980888"/>
            <a:chOff x="4564251" y="2980815"/>
            <a:chExt cx="6576620" cy="980888"/>
          </a:xfrm>
        </p:grpSpPr>
        <p:cxnSp>
          <p:nvCxnSpPr>
            <p:cNvPr id="47" name="直接连接符 33"/>
            <p:cNvCxnSpPr/>
            <p:nvPr/>
          </p:nvCxnSpPr>
          <p:spPr>
            <a:xfrm>
              <a:off x="4564251" y="3899746"/>
              <a:ext cx="1310957" cy="13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34"/>
            <p:cNvSpPr/>
            <p:nvPr/>
          </p:nvSpPr>
          <p:spPr>
            <a:xfrm>
              <a:off x="4735484" y="3059298"/>
              <a:ext cx="228600" cy="83639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 extrusionH="57150">
                <a:bevelT w="38100" h="38100"/>
              </a:sp3d>
            </a:bodyPr>
            <a:lstStyle>
              <a:lvl1pPr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mtClean="0">
                <a:solidFill>
                  <a:srgbClr val="FFFFFF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矩形 35"/>
            <p:cNvSpPr/>
            <p:nvPr/>
          </p:nvSpPr>
          <p:spPr>
            <a:xfrm>
              <a:off x="5127169" y="3668154"/>
              <a:ext cx="211680" cy="20518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 extrusionH="57150">
                <a:bevelT w="38100" h="38100"/>
              </a:sp3d>
            </a:bodyPr>
            <a:lstStyle>
              <a:lvl1pPr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0" name="矩形 36"/>
            <p:cNvSpPr/>
            <p:nvPr/>
          </p:nvSpPr>
          <p:spPr>
            <a:xfrm>
              <a:off x="5499972" y="3668155"/>
              <a:ext cx="200634" cy="2037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1" name="直接连接符 37"/>
            <p:cNvCxnSpPr/>
            <p:nvPr/>
          </p:nvCxnSpPr>
          <p:spPr>
            <a:xfrm>
              <a:off x="7132276" y="3935962"/>
              <a:ext cx="130988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38"/>
            <p:cNvSpPr/>
            <p:nvPr/>
          </p:nvSpPr>
          <p:spPr>
            <a:xfrm>
              <a:off x="7274467" y="3762056"/>
              <a:ext cx="236520" cy="15831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矩形 39"/>
            <p:cNvSpPr/>
            <p:nvPr/>
          </p:nvSpPr>
          <p:spPr>
            <a:xfrm>
              <a:off x="7680092" y="3002823"/>
              <a:ext cx="203265" cy="91470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矩形 40"/>
            <p:cNvSpPr/>
            <p:nvPr/>
          </p:nvSpPr>
          <p:spPr>
            <a:xfrm>
              <a:off x="8069816" y="3337663"/>
              <a:ext cx="170683" cy="57354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5" name="直接连接符 41"/>
            <p:cNvCxnSpPr/>
            <p:nvPr/>
          </p:nvCxnSpPr>
          <p:spPr>
            <a:xfrm flipV="1">
              <a:off x="9793482" y="3949952"/>
              <a:ext cx="1347389" cy="117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42"/>
            <p:cNvSpPr/>
            <p:nvPr/>
          </p:nvSpPr>
          <p:spPr>
            <a:xfrm>
              <a:off x="9933527" y="3668155"/>
              <a:ext cx="228600" cy="26780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7" name="矩形 43"/>
            <p:cNvSpPr/>
            <p:nvPr/>
          </p:nvSpPr>
          <p:spPr>
            <a:xfrm>
              <a:off x="10331232" y="3763345"/>
              <a:ext cx="228600" cy="17261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8" name="矩形 44"/>
            <p:cNvSpPr/>
            <p:nvPr/>
          </p:nvSpPr>
          <p:spPr>
            <a:xfrm>
              <a:off x="10668540" y="2980815"/>
              <a:ext cx="195887" cy="95514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5328431"/>
            <a:ext cx="996213" cy="939556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589" y="5275337"/>
            <a:ext cx="995832" cy="995832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3702" y="5300567"/>
            <a:ext cx="889000" cy="1005519"/>
          </a:xfrm>
          <a:prstGeom prst="rect">
            <a:avLst/>
          </a:prstGeom>
        </p:spPr>
      </p:pic>
      <p:sp>
        <p:nvSpPr>
          <p:cNvPr id="82" name="内容占位符 2"/>
          <p:cNvSpPr txBox="1">
            <a:spLocks/>
          </p:cNvSpPr>
          <p:nvPr/>
        </p:nvSpPr>
        <p:spPr bwMode="auto">
          <a:xfrm>
            <a:off x="170523" y="4533312"/>
            <a:ext cx="8388424" cy="551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p"/>
              <a:defRPr kumimoji="1" sz="32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buFont typeface="LucidaGrande" charset="0"/>
              <a:buChar char="◦"/>
            </a:pPr>
            <a:r>
              <a:rPr lang="en-US" altLang="zh-CN" sz="2500" kern="0" dirty="0">
                <a:latin typeface="Arial" charset="0"/>
                <a:ea typeface="Arial" charset="0"/>
                <a:cs typeface="Arial" charset="0"/>
              </a:rPr>
              <a:t>Each worker has diverse qualities over domains</a:t>
            </a:r>
            <a:endParaRPr lang="zh-CN" altLang="en-US" sz="2100" kern="0" dirty="0" smtClean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151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67"/>
    </mc:Choice>
    <mc:Fallback xmlns="">
      <p:transition spd="slow" advTm="34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39552" y="2385266"/>
            <a:ext cx="4291858" cy="70788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Did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Michael Jordan win more NBA championships than Kobe Bryant?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9" name="右箭头 58"/>
          <p:cNvSpPr/>
          <p:nvPr/>
        </p:nvSpPr>
        <p:spPr>
          <a:xfrm>
            <a:off x="5446582" y="2524210"/>
            <a:ext cx="711200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3" name="直接连接符 33"/>
          <p:cNvCxnSpPr/>
          <p:nvPr/>
        </p:nvCxnSpPr>
        <p:spPr>
          <a:xfrm>
            <a:off x="6733846" y="2966987"/>
            <a:ext cx="1310957" cy="1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34"/>
          <p:cNvSpPr/>
          <p:nvPr/>
        </p:nvSpPr>
        <p:spPr>
          <a:xfrm>
            <a:off x="6905079" y="2326989"/>
            <a:ext cx="201698" cy="6105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3d extrusionH="57150">
              <a:bevelT w="38100" h="38100"/>
            </a:sp3d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" name="矩形 35"/>
          <p:cNvSpPr/>
          <p:nvPr/>
        </p:nvSpPr>
        <p:spPr>
          <a:xfrm>
            <a:off x="7296764" y="2894863"/>
            <a:ext cx="214078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3d extrusionH="57150">
              <a:bevelT w="38100" h="38100"/>
            </a:sp3d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" name="矩形 36"/>
          <p:cNvSpPr/>
          <p:nvPr/>
        </p:nvSpPr>
        <p:spPr>
          <a:xfrm>
            <a:off x="7669567" y="2893408"/>
            <a:ext cx="184175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矩形 45"/>
          <p:cNvSpPr/>
          <p:nvPr/>
        </p:nvSpPr>
        <p:spPr>
          <a:xfrm>
            <a:off x="2880910" y="1957891"/>
            <a:ext cx="209723" cy="16510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2" name="矩形 46"/>
          <p:cNvSpPr/>
          <p:nvPr/>
        </p:nvSpPr>
        <p:spPr>
          <a:xfrm>
            <a:off x="1760180" y="1945191"/>
            <a:ext cx="170034" cy="19520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矩形 47"/>
          <p:cNvSpPr/>
          <p:nvPr/>
        </p:nvSpPr>
        <p:spPr>
          <a:xfrm>
            <a:off x="612345" y="1967647"/>
            <a:ext cx="186560" cy="1751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文本框 48"/>
          <p:cNvSpPr txBox="1">
            <a:spLocks noChangeArrowheads="1"/>
          </p:cNvSpPr>
          <p:nvPr/>
        </p:nvSpPr>
        <p:spPr bwMode="auto">
          <a:xfrm>
            <a:off x="851596" y="1808643"/>
            <a:ext cx="1219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Sports</a:t>
            </a:r>
            <a:endParaRPr lang="zh-CN" altLang="en-US" sz="2000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5" name="文本框 49"/>
          <p:cNvSpPr txBox="1">
            <a:spLocks noChangeArrowheads="1"/>
          </p:cNvSpPr>
          <p:nvPr/>
        </p:nvSpPr>
        <p:spPr bwMode="auto">
          <a:xfrm>
            <a:off x="1930214" y="1828610"/>
            <a:ext cx="129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Politics</a:t>
            </a:r>
            <a:endParaRPr lang="zh-CN" altLang="en-US" sz="2000" b="0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文本框 50"/>
          <p:cNvSpPr txBox="1">
            <a:spLocks noChangeArrowheads="1"/>
          </p:cNvSpPr>
          <p:nvPr/>
        </p:nvSpPr>
        <p:spPr bwMode="auto">
          <a:xfrm>
            <a:off x="3090633" y="1812482"/>
            <a:ext cx="1806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Entertainment</a:t>
            </a:r>
            <a:endParaRPr lang="zh-CN" altLang="en-US" sz="2000" b="0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233579" y="134144"/>
            <a:ext cx="8609411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Our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Solutions</a:t>
            </a:r>
            <a:endParaRPr lang="en-US" sz="4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" name="内容占位符 2"/>
          <p:cNvSpPr txBox="1">
            <a:spLocks/>
          </p:cNvSpPr>
          <p:nvPr/>
        </p:nvSpPr>
        <p:spPr bwMode="auto">
          <a:xfrm>
            <a:off x="226261" y="1364960"/>
            <a:ext cx="8388424" cy="566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p"/>
              <a:defRPr kumimoji="1" sz="32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buFont typeface="LucidaGrande" charset="0"/>
              <a:buChar char="◦"/>
            </a:pPr>
            <a:endParaRPr lang="zh-CN" altLang="en-US" sz="2100" kern="0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内容占位符 2"/>
          <p:cNvSpPr txBox="1">
            <a:spLocks/>
          </p:cNvSpPr>
          <p:nvPr/>
        </p:nvSpPr>
        <p:spPr bwMode="auto">
          <a:xfrm>
            <a:off x="165463" y="1165477"/>
            <a:ext cx="8388424" cy="847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p"/>
              <a:defRPr kumimoji="1" sz="32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buFont typeface="LucidaGrande" charset="0"/>
              <a:buChar char="◦"/>
            </a:pP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Build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domain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aware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task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model</a:t>
            </a:r>
            <a:endParaRPr lang="zh-CN" altLang="en-US" sz="2100" kern="0" dirty="0" smtClean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6" name="Group 1"/>
          <p:cNvGrpSpPr/>
          <p:nvPr/>
        </p:nvGrpSpPr>
        <p:grpSpPr>
          <a:xfrm>
            <a:off x="1728653" y="4200496"/>
            <a:ext cx="6576620" cy="980888"/>
            <a:chOff x="4564251" y="2980815"/>
            <a:chExt cx="6576620" cy="980888"/>
          </a:xfrm>
        </p:grpSpPr>
        <p:cxnSp>
          <p:nvCxnSpPr>
            <p:cNvPr id="47" name="直接连接符 33"/>
            <p:cNvCxnSpPr/>
            <p:nvPr/>
          </p:nvCxnSpPr>
          <p:spPr>
            <a:xfrm>
              <a:off x="4564251" y="3899746"/>
              <a:ext cx="1310957" cy="13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34"/>
            <p:cNvSpPr/>
            <p:nvPr/>
          </p:nvSpPr>
          <p:spPr>
            <a:xfrm>
              <a:off x="4735484" y="3059298"/>
              <a:ext cx="228600" cy="83639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 extrusionH="57150">
                <a:bevelT w="38100" h="38100"/>
              </a:sp3d>
            </a:bodyPr>
            <a:lstStyle>
              <a:lvl1pPr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mtClean="0">
                <a:solidFill>
                  <a:srgbClr val="FFFFFF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矩形 35"/>
            <p:cNvSpPr/>
            <p:nvPr/>
          </p:nvSpPr>
          <p:spPr>
            <a:xfrm>
              <a:off x="5127169" y="3668154"/>
              <a:ext cx="211680" cy="20518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 extrusionH="57150">
                <a:bevelT w="38100" h="38100"/>
              </a:sp3d>
            </a:bodyPr>
            <a:lstStyle>
              <a:lvl1pPr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0" name="矩形 36"/>
            <p:cNvSpPr/>
            <p:nvPr/>
          </p:nvSpPr>
          <p:spPr>
            <a:xfrm>
              <a:off x="5499972" y="3668155"/>
              <a:ext cx="200634" cy="2037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1" name="直接连接符 37"/>
            <p:cNvCxnSpPr/>
            <p:nvPr/>
          </p:nvCxnSpPr>
          <p:spPr>
            <a:xfrm>
              <a:off x="7132276" y="3935962"/>
              <a:ext cx="130988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38"/>
            <p:cNvSpPr/>
            <p:nvPr/>
          </p:nvSpPr>
          <p:spPr>
            <a:xfrm>
              <a:off x="7274467" y="3762056"/>
              <a:ext cx="236520" cy="15831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矩形 39"/>
            <p:cNvSpPr/>
            <p:nvPr/>
          </p:nvSpPr>
          <p:spPr>
            <a:xfrm>
              <a:off x="7680092" y="3002823"/>
              <a:ext cx="203265" cy="91470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矩形 40"/>
            <p:cNvSpPr/>
            <p:nvPr/>
          </p:nvSpPr>
          <p:spPr>
            <a:xfrm>
              <a:off x="8069816" y="3337663"/>
              <a:ext cx="170683" cy="57354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5" name="直接连接符 41"/>
            <p:cNvCxnSpPr/>
            <p:nvPr/>
          </p:nvCxnSpPr>
          <p:spPr>
            <a:xfrm flipV="1">
              <a:off x="9793482" y="3949952"/>
              <a:ext cx="1347389" cy="117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42"/>
            <p:cNvSpPr/>
            <p:nvPr/>
          </p:nvSpPr>
          <p:spPr>
            <a:xfrm>
              <a:off x="9933527" y="3668155"/>
              <a:ext cx="228600" cy="26780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7" name="矩形 43"/>
            <p:cNvSpPr/>
            <p:nvPr/>
          </p:nvSpPr>
          <p:spPr>
            <a:xfrm>
              <a:off x="10331232" y="3763345"/>
              <a:ext cx="228600" cy="17261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8" name="矩形 44"/>
            <p:cNvSpPr/>
            <p:nvPr/>
          </p:nvSpPr>
          <p:spPr>
            <a:xfrm>
              <a:off x="10668540" y="2980815"/>
              <a:ext cx="195887" cy="95514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4200495"/>
            <a:ext cx="996213" cy="939556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589" y="4147401"/>
            <a:ext cx="995832" cy="995832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3702" y="4172631"/>
            <a:ext cx="889000" cy="1005519"/>
          </a:xfrm>
          <a:prstGeom prst="rect">
            <a:avLst/>
          </a:prstGeom>
        </p:spPr>
      </p:pic>
      <p:sp>
        <p:nvSpPr>
          <p:cNvPr id="82" name="内容占位符 2"/>
          <p:cNvSpPr txBox="1">
            <a:spLocks/>
          </p:cNvSpPr>
          <p:nvPr/>
        </p:nvSpPr>
        <p:spPr bwMode="auto">
          <a:xfrm>
            <a:off x="144016" y="5613432"/>
            <a:ext cx="8698974" cy="551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p"/>
              <a:defRPr kumimoji="1" sz="32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buFont typeface="LucidaGrande" charset="0"/>
              <a:buChar char="◦"/>
            </a:pP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Apply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them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truth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inference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task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assignment</a:t>
            </a:r>
            <a:endParaRPr lang="zh-CN" altLang="en-US" sz="2100" kern="0" dirty="0" smtClean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内容占位符 2"/>
          <p:cNvSpPr txBox="1">
            <a:spLocks/>
          </p:cNvSpPr>
          <p:nvPr/>
        </p:nvSpPr>
        <p:spPr bwMode="auto">
          <a:xfrm>
            <a:off x="144016" y="3494130"/>
            <a:ext cx="8388424" cy="847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p"/>
              <a:defRPr kumimoji="1" sz="32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buFont typeface="LucidaGrande" charset="0"/>
              <a:buChar char="◦"/>
            </a:pP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Build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domain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aware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worker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model</a:t>
            </a:r>
            <a:endParaRPr lang="zh-CN" altLang="en-US" sz="2100" kern="0" dirty="0" smtClean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594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67"/>
    </mc:Choice>
    <mc:Fallback xmlns="">
      <p:transition spd="slow" advTm="34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61571" y="-9872"/>
            <a:ext cx="8802917" cy="135064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Part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I: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b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Domain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Aware Task Model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(3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steps)</a:t>
            </a:r>
            <a:endParaRPr lang="en-US" sz="4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29889" y="2579257"/>
            <a:ext cx="8238337" cy="400110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Did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Michael Jordan win more NBA championships than Kobe Bryant?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" name="直线连接符 31"/>
          <p:cNvCxnSpPr/>
          <p:nvPr/>
        </p:nvCxnSpPr>
        <p:spPr>
          <a:xfrm flipV="1">
            <a:off x="963370" y="2936861"/>
            <a:ext cx="1728192" cy="7886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/>
          <p:cNvCxnSpPr/>
          <p:nvPr/>
        </p:nvCxnSpPr>
        <p:spPr>
          <a:xfrm>
            <a:off x="6796018" y="2940783"/>
            <a:ext cx="1433438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 flipV="1">
            <a:off x="3843690" y="2930025"/>
            <a:ext cx="2262752" cy="13672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41" idx="0"/>
          </p:cNvCxnSpPr>
          <p:nvPr/>
        </p:nvCxnSpPr>
        <p:spPr>
          <a:xfrm flipH="1" flipV="1">
            <a:off x="1719544" y="3099366"/>
            <a:ext cx="2124146" cy="2202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41" idx="0"/>
          </p:cNvCxnSpPr>
          <p:nvPr/>
        </p:nvCxnSpPr>
        <p:spPr>
          <a:xfrm flipV="1">
            <a:off x="3843690" y="3099366"/>
            <a:ext cx="827469" cy="2202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41" idx="0"/>
          </p:cNvCxnSpPr>
          <p:nvPr/>
        </p:nvCxnSpPr>
        <p:spPr>
          <a:xfrm flipV="1">
            <a:off x="3843690" y="3108004"/>
            <a:ext cx="4054228" cy="21941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322" y="3801740"/>
            <a:ext cx="1059231" cy="1106836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1387" y="3371965"/>
            <a:ext cx="498685" cy="87547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6280" y="4099139"/>
            <a:ext cx="1516080" cy="922831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6502" y="5302110"/>
            <a:ext cx="2174375" cy="863194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429889" y="2513366"/>
            <a:ext cx="8238337" cy="507831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zh-CN" altLang="en-US" sz="2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" name="内容占位符 2"/>
          <p:cNvSpPr txBox="1">
            <a:spLocks/>
          </p:cNvSpPr>
          <p:nvPr/>
        </p:nvSpPr>
        <p:spPr bwMode="auto">
          <a:xfrm>
            <a:off x="288032" y="1484784"/>
            <a:ext cx="8855968" cy="566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p"/>
              <a:defRPr kumimoji="1" sz="32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buFont typeface="LucidaGrande" charset="0"/>
              <a:buChar char="◦"/>
            </a:pP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Step</a:t>
            </a: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1: </a:t>
            </a:r>
            <a:r>
              <a:rPr lang="en-US" altLang="zh-CN" sz="25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altLang="zh-CN" sz="25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ntity</a:t>
            </a:r>
            <a:r>
              <a:rPr lang="zh-CN" altLang="en-US" sz="25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linking</a:t>
            </a:r>
            <a:r>
              <a:rPr lang="zh-CN" altLang="en-US" sz="25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>
                <a:latin typeface="Arial" charset="0"/>
                <a:ea typeface="Arial" charset="0"/>
                <a:cs typeface="Arial" charset="0"/>
              </a:rPr>
              <a:t>(map</a:t>
            </a:r>
            <a:r>
              <a:rPr lang="zh-CN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>
                <a:latin typeface="Arial" charset="0"/>
                <a:ea typeface="Arial" charset="0"/>
                <a:cs typeface="Arial" charset="0"/>
              </a:rPr>
              <a:t>entity</a:t>
            </a:r>
            <a:r>
              <a:rPr lang="zh-CN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knowledge</a:t>
            </a:r>
            <a:r>
              <a:rPr lang="zh-CN" altLang="en-US" sz="25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bases</a:t>
            </a:r>
            <a:r>
              <a:rPr lang="en-US" altLang="zh-CN" sz="2500" dirty="0"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sz="2100" kern="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6309320"/>
            <a:ext cx="83801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W. Shen, J. Wang, and J. Han. Entity linking with a knowledge base: Issues, techniques, and solutions. TKDE, 27(2):443–460, 2015.</a:t>
            </a:r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3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67"/>
    </mc:Choice>
    <mc:Fallback xmlns="">
      <p:transition spd="slow" advTm="3466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44" name="内容占位符 2"/>
          <p:cNvSpPr txBox="1">
            <a:spLocks/>
          </p:cNvSpPr>
          <p:nvPr/>
        </p:nvSpPr>
        <p:spPr bwMode="auto">
          <a:xfrm>
            <a:off x="207246" y="1387067"/>
            <a:ext cx="8388424" cy="566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p"/>
              <a:defRPr kumimoji="1" sz="32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buFont typeface="LucidaGrande" charset="0"/>
              <a:buChar char="◦"/>
            </a:pP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Step</a:t>
            </a: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2: Hierarchical domains in knowledge bases</a:t>
            </a:r>
            <a:endParaRPr lang="zh-CN" altLang="en-US" sz="2100" kern="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内容占位符 2"/>
          <p:cNvSpPr txBox="1">
            <a:spLocks/>
          </p:cNvSpPr>
          <p:nvPr/>
        </p:nvSpPr>
        <p:spPr bwMode="auto">
          <a:xfrm>
            <a:off x="207246" y="4374846"/>
            <a:ext cx="8388424" cy="566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p"/>
              <a:defRPr kumimoji="1" sz="32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buFont typeface="LucidaGrande" charset="0"/>
              <a:buChar char="◦"/>
            </a:pP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Step</a:t>
            </a: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3: For</a:t>
            </a: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each</a:t>
            </a: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task,</a:t>
            </a: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we</a:t>
            </a: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>
                <a:latin typeface="Arial" charset="0"/>
                <a:ea typeface="Arial" charset="0"/>
                <a:cs typeface="Arial" charset="0"/>
              </a:rPr>
              <a:t>o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btain the task model </a:t>
            </a: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</a:b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>             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(a vector of distribution) </a:t>
            </a:r>
            <a:endParaRPr lang="zh-CN" altLang="en-US" sz="2100" kern="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11560" y="5817458"/>
            <a:ext cx="4291858" cy="70788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Did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Michael Jordan win more NBA championships than Kobe Bryant?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右箭头 47"/>
          <p:cNvSpPr/>
          <p:nvPr/>
        </p:nvSpPr>
        <p:spPr>
          <a:xfrm>
            <a:off x="4994309" y="5956402"/>
            <a:ext cx="711200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788427" y="5916355"/>
            <a:ext cx="925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Sports</a:t>
            </a:r>
            <a:endParaRPr lang="zh-CN" alt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0" name="直接连接符 33"/>
          <p:cNvCxnSpPr/>
          <p:nvPr/>
        </p:nvCxnSpPr>
        <p:spPr>
          <a:xfrm>
            <a:off x="6706165" y="6399179"/>
            <a:ext cx="1310957" cy="1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34"/>
          <p:cNvSpPr/>
          <p:nvPr/>
        </p:nvSpPr>
        <p:spPr>
          <a:xfrm>
            <a:off x="6877398" y="5759181"/>
            <a:ext cx="201698" cy="6105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3d extrusionH="57150">
              <a:bevelT w="38100" h="38100"/>
            </a:sp3d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2" name="矩形 35"/>
          <p:cNvSpPr/>
          <p:nvPr/>
        </p:nvSpPr>
        <p:spPr>
          <a:xfrm>
            <a:off x="7269083" y="6327055"/>
            <a:ext cx="214078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3d extrusionH="57150">
              <a:bevelT w="38100" h="38100"/>
            </a:sp3d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矩形 36"/>
          <p:cNvSpPr/>
          <p:nvPr/>
        </p:nvSpPr>
        <p:spPr>
          <a:xfrm>
            <a:off x="7641886" y="6325600"/>
            <a:ext cx="184175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矩形 45"/>
          <p:cNvSpPr/>
          <p:nvPr/>
        </p:nvSpPr>
        <p:spPr>
          <a:xfrm>
            <a:off x="2964180" y="5450456"/>
            <a:ext cx="209723" cy="16510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" name="矩形 46"/>
          <p:cNvSpPr/>
          <p:nvPr/>
        </p:nvSpPr>
        <p:spPr>
          <a:xfrm>
            <a:off x="1843450" y="5437756"/>
            <a:ext cx="170034" cy="19520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6" name="矩形 47"/>
          <p:cNvSpPr/>
          <p:nvPr/>
        </p:nvSpPr>
        <p:spPr>
          <a:xfrm>
            <a:off x="695615" y="5460212"/>
            <a:ext cx="186560" cy="1751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7" name="文本框 48"/>
          <p:cNvSpPr txBox="1">
            <a:spLocks noChangeArrowheads="1"/>
          </p:cNvSpPr>
          <p:nvPr/>
        </p:nvSpPr>
        <p:spPr bwMode="auto">
          <a:xfrm>
            <a:off x="934866" y="5301208"/>
            <a:ext cx="1219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Sports</a:t>
            </a:r>
            <a:endParaRPr lang="zh-CN" altLang="en-US" sz="2000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8" name="文本框 49"/>
          <p:cNvSpPr txBox="1">
            <a:spLocks noChangeArrowheads="1"/>
          </p:cNvSpPr>
          <p:nvPr/>
        </p:nvSpPr>
        <p:spPr bwMode="auto">
          <a:xfrm>
            <a:off x="2013484" y="5321175"/>
            <a:ext cx="129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Politics</a:t>
            </a:r>
            <a:endParaRPr lang="zh-CN" altLang="en-US" sz="2000" b="0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9" name="文本框 50"/>
          <p:cNvSpPr txBox="1">
            <a:spLocks noChangeArrowheads="1"/>
          </p:cNvSpPr>
          <p:nvPr/>
        </p:nvSpPr>
        <p:spPr bwMode="auto">
          <a:xfrm>
            <a:off x="3173903" y="5305047"/>
            <a:ext cx="1806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Entertainment</a:t>
            </a:r>
            <a:endParaRPr lang="zh-CN" altLang="en-US" sz="2000" b="0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040" y="1865970"/>
            <a:ext cx="3256349" cy="2569538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161571" y="-9872"/>
            <a:ext cx="8802917" cy="135064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Part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I: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b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Domain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Aware Task Model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(3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steps)</a:t>
            </a:r>
            <a:endParaRPr lang="en-US" sz="4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392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67"/>
    </mc:Choice>
    <mc:Fallback xmlns="">
      <p:transition spd="slow" advTm="34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animBg="1"/>
      <p:bldP spid="48" grpId="0" animBg="1"/>
      <p:bldP spid="49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77" grpId="0"/>
      <p:bldP spid="78" grpId="0"/>
      <p:bldP spid="7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233579" y="44624"/>
            <a:ext cx="8414415" cy="1045470"/>
          </a:xfrm>
          <a:prstGeom prst="rect">
            <a:avLst/>
          </a:prstGeom>
        </p:spPr>
        <p:txBody>
          <a:bodyPr vert="horz" anchor="ctr">
            <a:normAutofit fontScale="9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Part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II:</a:t>
            </a:r>
            <a:endParaRPr lang="zh-CN" altLang="en-US" sz="40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 defTabSz="914400"/>
            <a:r>
              <a:rPr 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Domain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Aware Worker Model</a:t>
            </a:r>
            <a:endParaRPr lang="en-US" sz="4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" name="内容占位符 2"/>
          <p:cNvSpPr txBox="1">
            <a:spLocks/>
          </p:cNvSpPr>
          <p:nvPr/>
        </p:nvSpPr>
        <p:spPr bwMode="auto">
          <a:xfrm>
            <a:off x="288204" y="1194968"/>
            <a:ext cx="8388424" cy="577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p"/>
              <a:defRPr kumimoji="1" sz="32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buFont typeface="LucidaGrande" charset="0"/>
              <a:buChar char="◦"/>
            </a:pP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Model</a:t>
            </a: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each</a:t>
            </a: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worker</a:t>
            </a: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using</a:t>
            </a: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vector</a:t>
            </a:r>
            <a:endParaRPr lang="zh-CN" altLang="en-US" sz="2500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6051679"/>
            <a:ext cx="3456384" cy="6176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12" y="2229509"/>
            <a:ext cx="3477661" cy="1570557"/>
          </a:xfrm>
          <a:prstGeom prst="rect">
            <a:avLst/>
          </a:prstGeom>
        </p:spPr>
      </p:pic>
      <p:sp>
        <p:nvSpPr>
          <p:cNvPr id="17" name="矩形 45"/>
          <p:cNvSpPr/>
          <p:nvPr/>
        </p:nvSpPr>
        <p:spPr>
          <a:xfrm>
            <a:off x="3040289" y="1829399"/>
            <a:ext cx="209723" cy="16510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矩形 46"/>
          <p:cNvSpPr/>
          <p:nvPr/>
        </p:nvSpPr>
        <p:spPr>
          <a:xfrm>
            <a:off x="1919559" y="1816699"/>
            <a:ext cx="170034" cy="19520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矩形 47"/>
          <p:cNvSpPr/>
          <p:nvPr/>
        </p:nvSpPr>
        <p:spPr>
          <a:xfrm>
            <a:off x="771724" y="1839155"/>
            <a:ext cx="186560" cy="1751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文本框 48"/>
          <p:cNvSpPr txBox="1">
            <a:spLocks noChangeArrowheads="1"/>
          </p:cNvSpPr>
          <p:nvPr/>
        </p:nvSpPr>
        <p:spPr bwMode="auto">
          <a:xfrm>
            <a:off x="1010975" y="1680151"/>
            <a:ext cx="1219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Sports</a:t>
            </a:r>
            <a:endParaRPr lang="zh-CN" altLang="en-US" sz="2000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文本框 49"/>
          <p:cNvSpPr txBox="1">
            <a:spLocks noChangeArrowheads="1"/>
          </p:cNvSpPr>
          <p:nvPr/>
        </p:nvSpPr>
        <p:spPr bwMode="auto">
          <a:xfrm>
            <a:off x="2089593" y="1700118"/>
            <a:ext cx="129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Politics</a:t>
            </a:r>
            <a:endParaRPr lang="zh-CN" altLang="en-US" sz="2000" b="0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文本框 50"/>
          <p:cNvSpPr txBox="1">
            <a:spLocks noChangeArrowheads="1"/>
          </p:cNvSpPr>
          <p:nvPr/>
        </p:nvSpPr>
        <p:spPr bwMode="auto">
          <a:xfrm>
            <a:off x="3250012" y="1683990"/>
            <a:ext cx="1806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Entertainment</a:t>
            </a:r>
            <a:endParaRPr lang="zh-CN" altLang="en-US" sz="2000" b="0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04048" y="2287354"/>
            <a:ext cx="3643946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Each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element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vector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is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zh-CN" altLang="en-US" dirty="0">
                <a:latin typeface="Arial" charset="0"/>
                <a:ea typeface="Arial" charset="0"/>
                <a:cs typeface="Arial" charset="0"/>
              </a:rPr>
            </a:b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range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(0,1),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indicating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zh-CN" altLang="en-US" dirty="0">
                <a:latin typeface="Arial" charset="0"/>
                <a:ea typeface="Arial" charset="0"/>
                <a:cs typeface="Arial" charset="0"/>
              </a:rPr>
            </a:b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expertise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worker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zh-CN" alt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specific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domain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.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288204" y="3880221"/>
            <a:ext cx="8388424" cy="2091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p"/>
              <a:defRPr kumimoji="1" sz="32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buFont typeface="LucidaGrande" charset="0"/>
              <a:buChar char="◦"/>
            </a:pP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Our</a:t>
            </a: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ideas</a:t>
            </a: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initialize</a:t>
            </a: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each</a:t>
            </a: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worker’s</a:t>
            </a: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model</a:t>
            </a: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> </a:t>
            </a:r>
            <a:b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</a:b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Use </a:t>
            </a:r>
            <a:r>
              <a:rPr lang="en-US" altLang="zh-CN" sz="25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qualification test (like an “exam”)</a:t>
            </a:r>
            <a:r>
              <a:rPr lang="en-US" altLang="zh-CN" sz="2100" kern="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altLang="zh-CN" sz="2100" kern="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i.e., assign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tasks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(with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known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truth)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latin typeface="Arial" charset="0"/>
                <a:ea typeface="Arial" charset="0"/>
                <a:cs typeface="Arial" charset="0"/>
              </a:rPr>
              <a:t>worker</a:t>
            </a:r>
            <a:r>
              <a:rPr lang="zh-CN" altLang="en-US" sz="2500" kern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when</a:t>
            </a:r>
            <a:r>
              <a:rPr lang="zh-CN" altLang="en-US" sz="2500" kern="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500" kern="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worker</a:t>
            </a:r>
            <a:r>
              <a:rPr lang="zh-CN" altLang="en-US" sz="2500" kern="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comes</a:t>
            </a:r>
            <a:r>
              <a:rPr lang="zh-CN" altLang="en-US" sz="2500" kern="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at</a:t>
            </a:r>
            <a:r>
              <a:rPr lang="zh-CN" altLang="en-US" sz="2500" kern="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first</a:t>
            </a:r>
            <a:r>
              <a:rPr lang="zh-CN" altLang="en-US" sz="2500" kern="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00" kern="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endParaRPr lang="zh-CN" altLang="en-US" sz="2500" i="1" kern="0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582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67"/>
    </mc:Choice>
    <mc:Fallback xmlns="">
      <p:transition spd="slow" advTm="34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59" name="内容占位符 2"/>
          <p:cNvSpPr txBox="1">
            <a:spLocks/>
          </p:cNvSpPr>
          <p:nvPr/>
        </p:nvSpPr>
        <p:spPr bwMode="auto">
          <a:xfrm>
            <a:off x="191645" y="1218174"/>
            <a:ext cx="8821747" cy="134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p"/>
              <a:defRPr kumimoji="1" sz="32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buFont typeface="LucidaGrande" charset="0"/>
              <a:buChar char="◦"/>
            </a:pP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Two rules for selecting </a:t>
            </a:r>
            <a:r>
              <a:rPr lang="en-US" altLang="zh-CN" sz="25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qualification test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</a:br>
            <a: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zh-CN" altLang="en-US" sz="25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(1) 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Each 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selected task should </a:t>
            </a:r>
            <a:r>
              <a:rPr lang="en-US" altLang="zh-CN" sz="25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capture a certain domain</a:t>
            </a:r>
            <a:endParaRPr lang="zh-CN" altLang="en-US" sz="2500" i="1" kern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内容占位符 2"/>
          <p:cNvSpPr txBox="1">
            <a:spLocks/>
          </p:cNvSpPr>
          <p:nvPr/>
        </p:nvSpPr>
        <p:spPr bwMode="auto">
          <a:xfrm>
            <a:off x="539552" y="4631078"/>
            <a:ext cx="8640960" cy="1102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p"/>
              <a:defRPr kumimoji="1" sz="32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zh-CN" sz="25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zh-CN" sz="2500" dirty="0" smtClean="0">
                <a:latin typeface="Arial" charset="0"/>
                <a:ea typeface="Arial" charset="0"/>
                <a:cs typeface="Arial" charset="0"/>
              </a:rPr>
              <a:t>) The domain distribution of selected tasks should </a:t>
            </a:r>
            <a:r>
              <a:rPr lang="en-US" altLang="zh-CN" sz="25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approximate the distribution of all tasks</a:t>
            </a:r>
            <a:endParaRPr lang="zh-CN" altLang="en-US" sz="2500" i="1" kern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40" y="5589240"/>
            <a:ext cx="4370104" cy="969176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695963" y="3585210"/>
            <a:ext cx="4291858" cy="70788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Is there a name for the song that FC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Barcelona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known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for?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95963" y="2689432"/>
            <a:ext cx="4291858" cy="70788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Did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Michael Jordan win more NBA championships than Kobe Bryant?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" name="右箭头 64"/>
          <p:cNvSpPr/>
          <p:nvPr/>
        </p:nvSpPr>
        <p:spPr>
          <a:xfrm>
            <a:off x="5078712" y="2828376"/>
            <a:ext cx="711200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" name="右箭头 65"/>
          <p:cNvSpPr/>
          <p:nvPr/>
        </p:nvSpPr>
        <p:spPr>
          <a:xfrm>
            <a:off x="5078712" y="3799594"/>
            <a:ext cx="711200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80803" y="2545416"/>
            <a:ext cx="28167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Good: </a:t>
            </a:r>
            <a:r>
              <a:rPr lang="en-US" altLang="zh-CN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only related to </a:t>
            </a:r>
            <a:br>
              <a:rPr lang="en-US" altLang="zh-CN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zh-CN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one domain (sports)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880803" y="3493457"/>
            <a:ext cx="31325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Bad:</a:t>
            </a:r>
            <a:r>
              <a:rPr lang="en-US" altLang="zh-CN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related to multiple</a:t>
            </a:r>
            <a:br>
              <a:rPr lang="en-US" altLang="zh-CN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zh-CN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domains (both sports &amp; </a:t>
            </a:r>
            <a:br>
              <a:rPr lang="en-US" altLang="zh-CN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zh-CN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entertainment)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695963" y="5733256"/>
            <a:ext cx="2634191" cy="62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p"/>
              <a:defRPr kumimoji="1" sz="32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黑体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5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KL-divergence</a:t>
            </a:r>
            <a:endParaRPr lang="zh-CN" altLang="en-US" sz="2500" i="1" kern="0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34049" y="44624"/>
            <a:ext cx="8414415" cy="1045470"/>
          </a:xfrm>
          <a:prstGeom prst="rect">
            <a:avLst/>
          </a:prstGeom>
        </p:spPr>
        <p:txBody>
          <a:bodyPr vert="horz" anchor="ctr">
            <a:normAutofit fontScale="9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Part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II:</a:t>
            </a:r>
            <a:endParaRPr lang="zh-CN" altLang="en-US" sz="40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 defTabSz="914400"/>
            <a:r>
              <a:rPr 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Domain</a:t>
            </a:r>
            <a:r>
              <a:rPr lang="zh-CN" alt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Aware Worker Model</a:t>
            </a:r>
            <a:r>
              <a:rPr lang="zh-CN" altLang="en-US" sz="4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(cont’d)</a:t>
            </a:r>
            <a:endParaRPr lang="en-US" sz="4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43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67"/>
    </mc:Choice>
    <mc:Fallback xmlns="">
      <p:transition spd="slow" advTm="34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 animBg="1"/>
      <p:bldP spid="64" grpId="0" animBg="1"/>
      <p:bldP spid="65" grpId="0" animBg="1"/>
      <p:bldP spid="66" grpId="0" animBg="1"/>
      <p:bldP spid="4" grpId="0"/>
      <p:bldP spid="67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8.1|0.4|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8.1|0.4|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8.1|0.4|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8.1|0.4|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8.1|0.4|0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8.1|0.4|0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8.1|0.4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8.1|0.4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8.1|0.4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8.1|0.4|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8.1|0.4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8.1|0.4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8.1|0.4|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8.1|0.4|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8.1|0.4|0.5"/>
</p:tagLst>
</file>

<file path=ppt/theme/theme1.xml><?xml version="1.0" encoding="utf-8"?>
<a:theme xmlns:a="http://schemas.openxmlformats.org/drawingml/2006/main" name="973青年-李国良v0.1">
  <a:themeElements>
    <a:clrScheme name="Introductioin to Trec2007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Introductioin to Trec2007">
      <a:majorFont>
        <a:latin typeface="华文楷体"/>
        <a:ea typeface="华文楷体"/>
        <a:cs typeface=""/>
      </a:majorFont>
      <a:minorFont>
        <a:latin typeface="Times New Roman"/>
        <a:ea typeface="华文楷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楷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楷体" pitchFamily="2" charset="-122"/>
          </a:defRPr>
        </a:defPPr>
      </a:lstStyle>
    </a:lnDef>
  </a:objectDefaults>
  <a:extraClrSchemeLst>
    <a:extraClrScheme>
      <a:clrScheme name="Introductioin to Trec2007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ductioin to Trec2007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in to Trec2007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in to Trec2007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in to Trec200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in to Trec200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in to Trec200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973青年-李国良v0.1.thmx</Template>
  <TotalTime>107995</TotalTime>
  <Words>838</Words>
  <Application>Microsoft Macintosh PowerPoint</Application>
  <PresentationFormat>全屏显示(4:3)</PresentationFormat>
  <Paragraphs>200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LucidaGrande</vt:lpstr>
      <vt:lpstr>Times New Roman</vt:lpstr>
      <vt:lpstr>Wingdings</vt:lpstr>
      <vt:lpstr>黑体</vt:lpstr>
      <vt:lpstr>华文楷体</vt:lpstr>
      <vt:lpstr>宋体</vt:lpstr>
      <vt:lpstr>Arial</vt:lpstr>
      <vt:lpstr>973青年-李国良v0.1</vt:lpstr>
      <vt:lpstr>DOCS: A Domain-Aware Crowdsourcing System Using Knowledge Bases</vt:lpstr>
      <vt:lpstr>Crowdsourcing Workflow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Tsinghua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Web社会网络的信息理论及其在舆情分析中的应用</dc:title>
  <dc:creator>Jie Tang</dc:creator>
  <cp:lastModifiedBy>Microsoft Office 用户</cp:lastModifiedBy>
  <cp:revision>5077</cp:revision>
  <cp:lastPrinted>2017-08-09T07:44:59Z</cp:lastPrinted>
  <dcterms:created xsi:type="dcterms:W3CDTF">2006-10-23T13:46:31Z</dcterms:created>
  <dcterms:modified xsi:type="dcterms:W3CDTF">2017-08-30T07:29:46Z</dcterms:modified>
</cp:coreProperties>
</file>